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20"/>
  </p:notesMasterIdLst>
  <p:sldIdLst>
    <p:sldId id="277" r:id="rId2"/>
    <p:sldId id="276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71" r:id="rId11"/>
    <p:sldId id="264" r:id="rId12"/>
    <p:sldId id="265" r:id="rId13"/>
    <p:sldId id="268" r:id="rId14"/>
    <p:sldId id="269" r:id="rId15"/>
    <p:sldId id="275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000099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844682-05C9-49E4-A6D8-A79A50113A7A}" type="datetimeFigureOut">
              <a:rPr lang="en-US" smtClean="0"/>
              <a:pPr/>
              <a:t>5/17/2009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603185-2A82-4030-9001-20934B96542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03185-2A82-4030-9001-20934B965424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03185-2A82-4030-9001-20934B965424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03185-2A82-4030-9001-20934B965424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03185-2A82-4030-9001-20934B965424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03185-2A82-4030-9001-20934B965424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03185-2A82-4030-9001-20934B965424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03185-2A82-4030-9001-20934B965424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BAB3F-3257-4115-8FE7-A715D284D6A2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BAB3F-3257-4115-8FE7-A715D284D6A2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BAB3F-3257-4115-8FE7-A715D284D6A2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2D7AE-C6FE-4081-9CCB-1E0C7434DA8F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03185-2A82-4030-9001-20934B965424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03185-2A82-4030-9001-20934B965424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03185-2A82-4030-9001-20934B965424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03185-2A82-4030-9001-20934B965424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03185-2A82-4030-9001-20934B965424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03185-2A82-4030-9001-20934B965424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03185-2A82-4030-9001-20934B965424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8466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318467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8468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8469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318470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318471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8472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8473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8474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8475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8476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8477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8478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8479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8480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8481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8482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8483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318484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8485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8486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8487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8488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8489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8490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8491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8492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318493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318494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grpSp>
          <p:nvGrpSpPr>
            <p:cNvPr id="318495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318496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8497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8498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8499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8500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31850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31850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18503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18504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318505" name="Rectangle 4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18506" name="Rectangle 4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18507" name="Rectangle 4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C3BA0D5-85D6-460B-898F-6972188AF08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1D6AD6-4987-471C-AE29-BF84D563355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AA149B-1315-4D3D-8863-1C64987B733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E5953CB-C8A1-478E-9872-4B3CBC5FCA0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E76961F-28E5-4B76-992B-93B04415E89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8BF035D-4517-4659-ADFE-38486AF5000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D65309-3C48-4C46-8F5E-63BAB096203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6D7AF4-4FB1-4B7E-AF96-933E6673C0C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2D720-4844-4416-B918-D157F57CC90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0F7D9-0A02-4872-B6EB-AD31A93C3EF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854099-76A6-417F-9726-1F203C5EBC9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78AE75-B4F9-453A-9AD1-5C6A8F1E211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B1AD09-EC58-4DE4-9B17-DBC41531602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80EC3C-7633-4381-86EA-D761A8B4E90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42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31744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744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744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317446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31744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744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744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745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745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745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745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745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745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745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745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745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745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31746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746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746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7463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7464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746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7466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7467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7468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317469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317470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grpSp>
          <p:nvGrpSpPr>
            <p:cNvPr id="3174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317472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7473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7474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7475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7476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317477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317478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1747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17480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17481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17482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9A96B66E-207C-49DB-B2A4-CE04AB23650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1748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1.wmf"/><Relationship Id="rId7" Type="http://schemas.openxmlformats.org/officeDocument/2006/relationships/image" Target="../media/image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7" Type="http://schemas.openxmlformats.org/officeDocument/2006/relationships/image" Target="../media/image1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714488"/>
            <a:ext cx="7072362" cy="193899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4">
                    <a:lumMod val="10000"/>
                  </a:schemeClr>
                </a:solidFill>
              </a:rPr>
              <a:t>Explain to the person next to you...</a:t>
            </a:r>
          </a:p>
          <a:p>
            <a:pPr marL="342900" indent="-342900">
              <a:buAutoNum type="arabicParenR"/>
            </a:pPr>
            <a:r>
              <a:rPr lang="en-GB" sz="2400" dirty="0" smtClean="0">
                <a:solidFill>
                  <a:schemeClr val="accent4">
                    <a:lumMod val="10000"/>
                  </a:schemeClr>
                </a:solidFill>
              </a:rPr>
              <a:t>what the </a:t>
            </a:r>
            <a:r>
              <a:rPr lang="en-GB" sz="2400" dirty="0" err="1" smtClean="0">
                <a:solidFill>
                  <a:schemeClr val="accent4">
                    <a:lumMod val="10000"/>
                  </a:schemeClr>
                </a:solidFill>
              </a:rPr>
              <a:t>preterite</a:t>
            </a:r>
            <a:r>
              <a:rPr lang="en-GB" sz="2400" dirty="0" smtClean="0">
                <a:solidFill>
                  <a:schemeClr val="accent4">
                    <a:lumMod val="10000"/>
                  </a:schemeClr>
                </a:solidFill>
              </a:rPr>
              <a:t> tense means</a:t>
            </a:r>
          </a:p>
          <a:p>
            <a:pPr marL="342900" indent="-342900">
              <a:buAutoNum type="arabicParenR"/>
            </a:pPr>
            <a:r>
              <a:rPr lang="en-GB" sz="2400" dirty="0" smtClean="0">
                <a:solidFill>
                  <a:schemeClr val="accent4">
                    <a:lumMod val="10000"/>
                  </a:schemeClr>
                </a:solidFill>
              </a:rPr>
              <a:t>how to form an –</a:t>
            </a:r>
            <a:r>
              <a:rPr lang="en-GB" sz="2400" dirty="0" err="1" smtClean="0">
                <a:solidFill>
                  <a:schemeClr val="accent4">
                    <a:lumMod val="10000"/>
                  </a:schemeClr>
                </a:solidFill>
              </a:rPr>
              <a:t>ar</a:t>
            </a:r>
            <a:r>
              <a:rPr lang="en-GB" sz="2400" dirty="0" smtClean="0">
                <a:solidFill>
                  <a:schemeClr val="accent4">
                    <a:lumMod val="10000"/>
                  </a:schemeClr>
                </a:solidFill>
              </a:rPr>
              <a:t> verb</a:t>
            </a:r>
          </a:p>
          <a:p>
            <a:pPr marL="342900" indent="-342900">
              <a:buAutoNum type="arabicParenR"/>
            </a:pPr>
            <a:r>
              <a:rPr lang="en-GB" sz="2400" dirty="0" smtClean="0">
                <a:solidFill>
                  <a:schemeClr val="accent4">
                    <a:lumMod val="10000"/>
                  </a:schemeClr>
                </a:solidFill>
              </a:rPr>
              <a:t>how to form an –</a:t>
            </a:r>
            <a:r>
              <a:rPr lang="en-GB" sz="2400" dirty="0" err="1" smtClean="0">
                <a:solidFill>
                  <a:schemeClr val="accent4">
                    <a:lumMod val="10000"/>
                  </a:schemeClr>
                </a:solidFill>
              </a:rPr>
              <a:t>er</a:t>
            </a:r>
            <a:r>
              <a:rPr lang="en-GB" sz="2400" dirty="0" smtClean="0">
                <a:solidFill>
                  <a:schemeClr val="accent4">
                    <a:lumMod val="10000"/>
                  </a:schemeClr>
                </a:solidFill>
              </a:rPr>
              <a:t> or –</a:t>
            </a:r>
            <a:r>
              <a:rPr lang="en-GB" sz="2400" dirty="0" err="1" smtClean="0">
                <a:solidFill>
                  <a:schemeClr val="accent4">
                    <a:lumMod val="10000"/>
                  </a:schemeClr>
                </a:solidFill>
              </a:rPr>
              <a:t>ir</a:t>
            </a:r>
            <a:r>
              <a:rPr lang="en-GB" sz="2400" dirty="0" smtClean="0">
                <a:solidFill>
                  <a:schemeClr val="accent4">
                    <a:lumMod val="10000"/>
                  </a:schemeClr>
                </a:solidFill>
              </a:rPr>
              <a:t> verb</a:t>
            </a:r>
          </a:p>
          <a:p>
            <a:pPr marL="342900" indent="-342900">
              <a:buAutoNum type="arabicParenR"/>
            </a:pPr>
            <a:r>
              <a:rPr lang="en-GB" sz="2400" dirty="0" smtClean="0">
                <a:solidFill>
                  <a:schemeClr val="accent4">
                    <a:lumMod val="10000"/>
                  </a:schemeClr>
                </a:solidFill>
              </a:rPr>
              <a:t>what the key irregulars are</a:t>
            </a:r>
            <a:endParaRPr lang="en-GB" sz="2400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j03834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23850" y="333375"/>
            <a:ext cx="1687513" cy="1819275"/>
          </a:xfrm>
          <a:prstGeom prst="rect">
            <a:avLst/>
          </a:prstGeom>
          <a:noFill/>
          <a:ln/>
        </p:spPr>
      </p:pic>
      <p:sp>
        <p:nvSpPr>
          <p:cNvPr id="4" name="Rounded Rectangular Callout 3"/>
          <p:cNvSpPr/>
          <p:nvPr/>
        </p:nvSpPr>
        <p:spPr bwMode="auto">
          <a:xfrm>
            <a:off x="3500430" y="2143116"/>
            <a:ext cx="4357718" cy="1785950"/>
          </a:xfrm>
          <a:prstGeom prst="wedgeRoundRectCallout">
            <a:avLst>
              <a:gd name="adj1" fmla="val -93413"/>
              <a:gd name="adj2" fmla="val -62870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ounded Rectangular Callout 4"/>
          <p:cNvSpPr/>
          <p:nvPr/>
        </p:nvSpPr>
        <p:spPr bwMode="auto">
          <a:xfrm>
            <a:off x="1785918" y="500042"/>
            <a:ext cx="6429420" cy="1071570"/>
          </a:xfrm>
          <a:prstGeom prst="wedgeRoundRectCallout">
            <a:avLst>
              <a:gd name="adj1" fmla="val -49708"/>
              <a:gd name="adj2" fmla="val 93530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86182" y="2643182"/>
            <a:ext cx="3786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latin typeface="Comic Sans MS"/>
              </a:rPr>
              <a:t>¿</a:t>
            </a:r>
            <a:r>
              <a:rPr lang="en-GB" sz="3200" dirty="0" err="1" smtClean="0">
                <a:latin typeface="Comic Sans MS"/>
              </a:rPr>
              <a:t>Cuánto</a:t>
            </a:r>
            <a:r>
              <a:rPr lang="en-GB" sz="3200" dirty="0" smtClean="0">
                <a:latin typeface="Comic Sans MS"/>
              </a:rPr>
              <a:t> </a:t>
            </a:r>
            <a:r>
              <a:rPr lang="en-GB" sz="3200" dirty="0" err="1" smtClean="0">
                <a:latin typeface="Comic Sans MS"/>
              </a:rPr>
              <a:t>cuesta</a:t>
            </a:r>
            <a:r>
              <a:rPr lang="en-GB" sz="3200" dirty="0" smtClean="0">
                <a:latin typeface="Comic Sans MS"/>
              </a:rPr>
              <a:t>?</a:t>
            </a: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214546" y="642918"/>
            <a:ext cx="6072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/>
              <a:t>Cuesta</a:t>
            </a:r>
            <a:r>
              <a:rPr lang="en-GB" sz="2400" dirty="0" smtClean="0"/>
              <a:t> </a:t>
            </a:r>
            <a:r>
              <a:rPr lang="en-GB" sz="2400" dirty="0" err="1" smtClean="0"/>
              <a:t>veinte</a:t>
            </a:r>
            <a:r>
              <a:rPr lang="en-GB" sz="2400" dirty="0" smtClean="0"/>
              <a:t> </a:t>
            </a:r>
            <a:r>
              <a:rPr lang="en-GB" sz="2400" dirty="0" err="1" smtClean="0"/>
              <a:t>euros</a:t>
            </a:r>
            <a:r>
              <a:rPr lang="en-GB" sz="2400" dirty="0" smtClean="0"/>
              <a:t> </a:t>
            </a:r>
            <a:r>
              <a:rPr lang="en-GB" sz="2400" dirty="0" err="1" smtClean="0"/>
              <a:t>por</a:t>
            </a:r>
            <a:r>
              <a:rPr lang="en-GB" sz="2400" dirty="0" smtClean="0"/>
              <a:t> </a:t>
            </a:r>
            <a:r>
              <a:rPr lang="en-GB" sz="2400" dirty="0" err="1" smtClean="0"/>
              <a:t>noche</a:t>
            </a:r>
            <a:r>
              <a:rPr lang="en-GB" sz="2400" dirty="0" smtClean="0"/>
              <a:t>- en total, </a:t>
            </a:r>
            <a:r>
              <a:rPr lang="en-GB" sz="2400" dirty="0" err="1" smtClean="0"/>
              <a:t>ciento</a:t>
            </a:r>
            <a:r>
              <a:rPr lang="en-GB" sz="2400" dirty="0" smtClean="0"/>
              <a:t> </a:t>
            </a:r>
            <a:r>
              <a:rPr lang="en-GB" sz="2400" dirty="0" err="1" smtClean="0"/>
              <a:t>cuarenta</a:t>
            </a:r>
            <a:r>
              <a:rPr lang="en-GB" sz="2400" dirty="0" smtClean="0"/>
              <a:t> </a:t>
            </a:r>
            <a:r>
              <a:rPr lang="en-GB" sz="2400" dirty="0" err="1" smtClean="0"/>
              <a:t>euros</a:t>
            </a:r>
            <a:r>
              <a:rPr lang="en-GB" sz="2400" dirty="0" smtClean="0"/>
              <a:t>, </a:t>
            </a:r>
            <a:r>
              <a:rPr lang="en-GB" sz="2400" dirty="0" err="1" smtClean="0"/>
              <a:t>por</a:t>
            </a:r>
            <a:r>
              <a:rPr lang="en-GB" sz="2400" dirty="0" smtClean="0"/>
              <a:t> </a:t>
            </a:r>
            <a:r>
              <a:rPr lang="en-GB" sz="2400" dirty="0" err="1" smtClean="0"/>
              <a:t>favor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1714480" y="4500570"/>
            <a:ext cx="5357850" cy="1643074"/>
          </a:xfrm>
          <a:prstGeom prst="wedgeRoundRectCallout">
            <a:avLst>
              <a:gd name="adj1" fmla="val -58845"/>
              <a:gd name="adj2" fmla="val -205640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71670" y="4786322"/>
            <a:ext cx="4643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smtClean="0">
                <a:latin typeface="Comic Sans MS"/>
              </a:rPr>
              <a:t>¿Lo prefieres en efectivo o tarjeta de crédito?</a:t>
            </a:r>
            <a:endParaRPr lang="es-E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39825"/>
          </a:xfrm>
        </p:spPr>
        <p:txBody>
          <a:bodyPr/>
          <a:lstStyle/>
          <a:p>
            <a:r>
              <a:rPr lang="en-GB" dirty="0" err="1" smtClean="0"/>
              <a:t>Escucha</a:t>
            </a:r>
            <a:r>
              <a:rPr lang="en-GB" dirty="0" smtClean="0"/>
              <a:t>...</a:t>
            </a:r>
            <a:endParaRPr lang="en-GB" dirty="0"/>
          </a:p>
        </p:txBody>
      </p:sp>
      <p:graphicFrame>
        <p:nvGraphicFramePr>
          <p:cNvPr id="304185" name="Group 57"/>
          <p:cNvGraphicFramePr>
            <a:graphicFrameLocks noGrp="1"/>
          </p:cNvGraphicFramePr>
          <p:nvPr>
            <p:ph sz="half" idx="1"/>
          </p:nvPr>
        </p:nvGraphicFramePr>
        <p:xfrm>
          <a:off x="500034" y="1071546"/>
          <a:ext cx="8075613" cy="5437190"/>
        </p:xfrm>
        <a:graphic>
          <a:graphicData uri="http://schemas.openxmlformats.org/drawingml/2006/table">
            <a:tbl>
              <a:tblPr/>
              <a:tblGrid>
                <a:gridCol w="1114404"/>
                <a:gridCol w="2117746"/>
                <a:gridCol w="1611313"/>
                <a:gridCol w="1616075"/>
                <a:gridCol w="1616075"/>
              </a:tblGrid>
              <a:tr h="90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Tipo</a:t>
                      </a: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 de </a:t>
                      </a: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habitaci</a:t>
                      </a: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/>
                        </a:rPr>
                        <a:t>ón</a:t>
                      </a: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      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€ ?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2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3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4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5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04175" name="Picture 47" descr="j0283270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86446" y="1214422"/>
            <a:ext cx="923925" cy="695325"/>
          </a:xfrm>
          <a:noFill/>
          <a:ln/>
        </p:spPr>
      </p:pic>
      <p:pic>
        <p:nvPicPr>
          <p:cNvPr id="304184" name="Picture 56" descr="BD00045_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3857620" y="1285860"/>
            <a:ext cx="647700" cy="6207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139825"/>
          </a:xfrm>
        </p:spPr>
        <p:txBody>
          <a:bodyPr/>
          <a:lstStyle/>
          <a:p>
            <a:r>
              <a:rPr lang="es-ES" sz="3200" b="1" dirty="0" smtClean="0"/>
              <a:t>Pon el dialogo en orden</a:t>
            </a:r>
            <a:endParaRPr lang="es-ES" sz="3200" b="1" dirty="0"/>
          </a:p>
        </p:txBody>
      </p:sp>
      <p:sp>
        <p:nvSpPr>
          <p:cNvPr id="308228" name="AutoShape 4"/>
          <p:cNvSpPr>
            <a:spLocks noChangeArrowheads="1"/>
          </p:cNvSpPr>
          <p:nvPr/>
        </p:nvSpPr>
        <p:spPr bwMode="auto">
          <a:xfrm>
            <a:off x="323850" y="5229225"/>
            <a:ext cx="3851275" cy="865188"/>
          </a:xfrm>
          <a:prstGeom prst="wedgeRoundRectCallout">
            <a:avLst>
              <a:gd name="adj1" fmla="val 63398"/>
              <a:gd name="adj2" fmla="val 30551"/>
              <a:gd name="adj3" fmla="val 16667"/>
            </a:avLst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¿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Tienes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una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habitación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libre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,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por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favor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?</a:t>
            </a:r>
            <a:endParaRPr lang="en-GB" sz="20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8229" name="AutoShape 5"/>
          <p:cNvSpPr>
            <a:spLocks noChangeArrowheads="1"/>
          </p:cNvSpPr>
          <p:nvPr/>
        </p:nvSpPr>
        <p:spPr bwMode="auto">
          <a:xfrm>
            <a:off x="4643438" y="3213100"/>
            <a:ext cx="3960812" cy="1152525"/>
          </a:xfrm>
          <a:prstGeom prst="wedgeRoundRectCallout">
            <a:avLst>
              <a:gd name="adj1" fmla="val 57657"/>
              <a:gd name="adj2" fmla="val -53856"/>
              <a:gd name="adj3" fmla="val 16667"/>
            </a:avLst>
          </a:pr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Sí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. ¿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Qué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tipo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de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habitación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quieres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?</a:t>
            </a:r>
            <a:endParaRPr lang="en-GB" sz="2000" b="1" dirty="0">
              <a:solidFill>
                <a:srgbClr val="000000"/>
              </a:solidFill>
              <a:latin typeface="Comic Sans MS" pitchFamily="66" charset="0"/>
            </a:endParaRPr>
          </a:p>
          <a:p>
            <a:pPr algn="ctr" eaLnBrk="1" hangingPunct="1"/>
            <a:endParaRPr lang="en-GB" sz="20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8231" name="AutoShape 7"/>
          <p:cNvSpPr>
            <a:spLocks noChangeArrowheads="1"/>
          </p:cNvSpPr>
          <p:nvPr/>
        </p:nvSpPr>
        <p:spPr bwMode="auto">
          <a:xfrm>
            <a:off x="684213" y="1341438"/>
            <a:ext cx="2951162" cy="1439862"/>
          </a:xfrm>
          <a:prstGeom prst="wedgeRoundRectCallout">
            <a:avLst>
              <a:gd name="adj1" fmla="val -65440"/>
              <a:gd name="adj2" fmla="val 32468"/>
              <a:gd name="adj3" fmla="val 16667"/>
            </a:avLst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1" hangingPunct="1"/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Quiero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una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habitación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doble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con vistas del mar</a:t>
            </a:r>
            <a:endParaRPr lang="en-GB" sz="20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8232" name="AutoShape 8"/>
          <p:cNvSpPr>
            <a:spLocks noChangeArrowheads="1"/>
          </p:cNvSpPr>
          <p:nvPr/>
        </p:nvSpPr>
        <p:spPr bwMode="auto">
          <a:xfrm>
            <a:off x="4572000" y="1557338"/>
            <a:ext cx="4248150" cy="503237"/>
          </a:xfrm>
          <a:prstGeom prst="wedgeRoundRectCallout">
            <a:avLst>
              <a:gd name="adj1" fmla="val 51833"/>
              <a:gd name="adj2" fmla="val -98264"/>
              <a:gd name="adj3" fmla="val 16667"/>
            </a:avLst>
          </a:pr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¿Es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para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cuántas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noches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?</a:t>
            </a:r>
            <a:endParaRPr lang="en-GB" sz="20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8233" name="AutoShape 9"/>
          <p:cNvSpPr>
            <a:spLocks noChangeArrowheads="1"/>
          </p:cNvSpPr>
          <p:nvPr/>
        </p:nvSpPr>
        <p:spPr bwMode="auto">
          <a:xfrm>
            <a:off x="539750" y="4221163"/>
            <a:ext cx="4175126" cy="792162"/>
          </a:xfrm>
          <a:prstGeom prst="wedgeRoundRectCallout">
            <a:avLst>
              <a:gd name="adj1" fmla="val -62750"/>
              <a:gd name="adj2" fmla="val -38579"/>
              <a:gd name="adj3" fmla="val 16667"/>
            </a:avLst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1" hangingPunct="1"/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Es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para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siete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noches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desde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el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seis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hasta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el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trece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de mayo</a:t>
            </a:r>
            <a:endParaRPr lang="en-GB" sz="20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8234" name="AutoShape 10"/>
          <p:cNvSpPr>
            <a:spLocks noChangeArrowheads="1"/>
          </p:cNvSpPr>
          <p:nvPr/>
        </p:nvSpPr>
        <p:spPr bwMode="auto">
          <a:xfrm>
            <a:off x="468313" y="3141663"/>
            <a:ext cx="3025775" cy="792162"/>
          </a:xfrm>
          <a:prstGeom prst="wedgeRoundRectCallout">
            <a:avLst>
              <a:gd name="adj1" fmla="val -50787"/>
              <a:gd name="adj2" fmla="val -100102"/>
              <a:gd name="adj3" fmla="val 16667"/>
            </a:avLst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1" hangingPunct="1"/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¿Hay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una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piscina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?</a:t>
            </a:r>
            <a:endParaRPr lang="en-GB" sz="20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8235" name="AutoShape 11"/>
          <p:cNvSpPr>
            <a:spLocks noChangeArrowheads="1"/>
          </p:cNvSpPr>
          <p:nvPr/>
        </p:nvSpPr>
        <p:spPr bwMode="auto">
          <a:xfrm>
            <a:off x="4751388" y="2349500"/>
            <a:ext cx="4141787" cy="503238"/>
          </a:xfrm>
          <a:prstGeom prst="wedgeRoundRectCallout">
            <a:avLst>
              <a:gd name="adj1" fmla="val 54597"/>
              <a:gd name="adj2" fmla="val -97005"/>
              <a:gd name="adj3" fmla="val 16667"/>
            </a:avLst>
          </a:pr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No,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pero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hay un </a:t>
            </a:r>
            <a:r>
              <a:rPr lang="en-GB" sz="2000" b="1" dirty="0">
                <a:solidFill>
                  <a:srgbClr val="000000"/>
                </a:solidFill>
                <a:latin typeface="Comic Sans MS" pitchFamily="66" charset="0"/>
              </a:rPr>
              <a:t>sauna.</a:t>
            </a:r>
          </a:p>
        </p:txBody>
      </p:sp>
      <p:sp>
        <p:nvSpPr>
          <p:cNvPr id="308237" name="AutoShape 13"/>
          <p:cNvSpPr>
            <a:spLocks noChangeArrowheads="1"/>
          </p:cNvSpPr>
          <p:nvPr/>
        </p:nvSpPr>
        <p:spPr bwMode="auto">
          <a:xfrm>
            <a:off x="4751388" y="5373688"/>
            <a:ext cx="4213225" cy="720725"/>
          </a:xfrm>
          <a:prstGeom prst="wedgeRoundRectCallout">
            <a:avLst>
              <a:gd name="adj1" fmla="val 51810"/>
              <a:gd name="adj2" fmla="val -97134"/>
              <a:gd name="adj3" fmla="val 16667"/>
            </a:avLst>
          </a:pr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No hay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problema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, lo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reservaré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ahora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.</a:t>
            </a:r>
            <a:endParaRPr lang="en-GB" sz="20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As</a:t>
            </a:r>
            <a:r>
              <a:rPr lang="en-GB" dirty="0" err="1" smtClean="0">
                <a:latin typeface="Comic Sans MS"/>
              </a:rPr>
              <a:t>í</a:t>
            </a:r>
            <a:r>
              <a:rPr lang="en-GB" dirty="0" smtClean="0">
                <a:latin typeface="Comic Sans MS"/>
              </a:rPr>
              <a:t>...</a:t>
            </a:r>
            <a:endParaRPr lang="en-GB" dirty="0"/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Ask for a single with shower</a:t>
            </a:r>
          </a:p>
          <a:p>
            <a:r>
              <a:rPr lang="en-GB"/>
              <a:t>Ask for a double room for two nights.</a:t>
            </a:r>
          </a:p>
          <a:p>
            <a:r>
              <a:rPr lang="en-GB"/>
              <a:t>Ask if there is a restaurant</a:t>
            </a:r>
          </a:p>
          <a:p>
            <a:r>
              <a:rPr lang="en-GB"/>
              <a:t>Ask if there is a lift….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71480"/>
            <a:ext cx="842968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smtClean="0"/>
              <a:t>Acronyms</a:t>
            </a:r>
          </a:p>
          <a:p>
            <a:pPr algn="ctr"/>
            <a:endParaRPr lang="en-GB" sz="2400" b="1" u="sng" dirty="0"/>
          </a:p>
          <a:p>
            <a:r>
              <a:rPr lang="en-GB" sz="2400" dirty="0" smtClean="0"/>
              <a:t>QUHDPCN	-	I want a double room for 5 nights</a:t>
            </a:r>
          </a:p>
          <a:p>
            <a:r>
              <a:rPr lang="en-GB" sz="2400" dirty="0" smtClean="0"/>
              <a:t>QUHCBYD	-	I want a room with balcony and shower</a:t>
            </a:r>
          </a:p>
          <a:p>
            <a:r>
              <a:rPr lang="en-GB" sz="2400" dirty="0" smtClean="0"/>
              <a:t>HUPYUB, PF - 	Is there a pool and a bar, please</a:t>
            </a:r>
          </a:p>
          <a:p>
            <a:r>
              <a:rPr lang="en-GB" sz="2400" dirty="0" smtClean="0"/>
              <a:t>QMPPSN	-	I want half board for six nights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658641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A- Es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muy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fácil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         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B-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Cuesta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demasiado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es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caro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C- Es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barato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        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D- Se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conoce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nueva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gente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*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E- Es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muy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móvil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             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F- Echo de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menos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* a mi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cama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G- Se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respira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el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aire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puro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, no el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aire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acondicionado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H- Hay un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ambiente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* vivo              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I- Me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gusta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tener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los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lujos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J- No me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gusta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compartir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mi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habitación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con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gente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extraña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endParaRPr lang="en-GB" sz="2000" dirty="0"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1- It’s cheap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2- It’s very easy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3- There’s a lively atmosphere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4- It’s very mobile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5- I like having luxuries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6- You can breathe fresh air, no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airconditioned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air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7- I don’t like sharing my room with strangers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8- I miss my bed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9- You get to know new people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10- It costs too much- it’s expensive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    </a:t>
            </a:r>
            <a:endParaRPr lang="en-GB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72330" y="2000240"/>
            <a:ext cx="1714512" cy="378565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A2</a:t>
            </a: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B10</a:t>
            </a: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C1</a:t>
            </a: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D9</a:t>
            </a: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E4</a:t>
            </a: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F8</a:t>
            </a: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G6</a:t>
            </a: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H3</a:t>
            </a: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I5</a:t>
            </a: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J7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43372" y="214290"/>
            <a:ext cx="4500594" cy="830997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In pairs, decide which descriptions go together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28662" y="3000372"/>
          <a:ext cx="7929619" cy="216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6504"/>
                <a:gridCol w="3529584"/>
                <a:gridCol w="259353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itchFamily="34" charset="0"/>
                        </a:rPr>
                        <a:t>Un hotel</a:t>
                      </a:r>
                      <a:endParaRPr lang="en-GB" sz="2000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itchFamily="34" charset="0"/>
                        </a:rPr>
                        <a:t>Un </a:t>
                      </a:r>
                      <a:r>
                        <a:rPr lang="en-GB" sz="2000" baseline="0" dirty="0" smtClean="0">
                          <a:latin typeface="Arial" pitchFamily="34" charset="0"/>
                        </a:rPr>
                        <a:t>camping</a:t>
                      </a:r>
                      <a:endParaRPr lang="en-GB" sz="2000" baseline="0" dirty="0">
                        <a:latin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Un </a:t>
                      </a:r>
                      <a:r>
                        <a:rPr lang="en-GB" sz="2000" dirty="0" err="1" smtClean="0">
                          <a:latin typeface="Arial" pitchFamily="34" charset="0"/>
                          <a:cs typeface="Arial" pitchFamily="34" charset="0"/>
                        </a:rPr>
                        <a:t>albergue</a:t>
                      </a:r>
                      <a:r>
                        <a:rPr lang="en-GB" sz="2000" dirty="0" smtClean="0"/>
                        <a:t> </a:t>
                      </a:r>
                      <a:r>
                        <a:rPr lang="es-ES" sz="2000" noProof="0" dirty="0" smtClean="0">
                          <a:latin typeface="Arial" pitchFamily="34" charset="0"/>
                          <a:cs typeface="Arial" pitchFamily="34" charset="0"/>
                        </a:rPr>
                        <a:t>juvenil</a:t>
                      </a:r>
                      <a:endParaRPr lang="es-ES" sz="20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034" y="0"/>
            <a:ext cx="8429684" cy="24622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latin typeface="Arial" pitchFamily="34" charset="0"/>
                <a:cs typeface="Arial" pitchFamily="34" charset="0"/>
              </a:rPr>
              <a:t>Put the following phrases into a table, as below</a:t>
            </a:r>
          </a:p>
          <a:p>
            <a:r>
              <a:rPr lang="en-GB" sz="2000" b="1" dirty="0">
                <a:latin typeface="Arial" pitchFamily="34" charset="0"/>
                <a:cs typeface="Arial" pitchFamily="34" charset="0"/>
              </a:rPr>
              <a:t>	</a:t>
            </a: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- which phrase refers to which type of </a:t>
            </a:r>
            <a:r>
              <a:rPr lang="en-GB" sz="2000" b="1" dirty="0" err="1" smtClean="0">
                <a:latin typeface="Arial" pitchFamily="34" charset="0"/>
                <a:cs typeface="Arial" pitchFamily="34" charset="0"/>
              </a:rPr>
              <a:t>accomodation</a:t>
            </a: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algn="ctr"/>
            <a:endParaRPr lang="en-GB" sz="8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Hay un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ambiente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* vivo     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Cuesta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demasiado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es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caro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    Es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barato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        </a:t>
            </a:r>
          </a:p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  Se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conoce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* a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nueva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gente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*          Me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gusta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tener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los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lujos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 Es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muy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móvil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           Echo de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menos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* a mi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cama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          Es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muy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fácil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Se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respira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el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aire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puro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, no el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aire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acondicionado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No me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gusta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compartir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mi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habitación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con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gente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*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extraña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    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166" y="4857760"/>
            <a:ext cx="657229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Vocabulario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: 	* se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conoce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= you get to know</a:t>
            </a:r>
          </a:p>
          <a:p>
            <a:r>
              <a:rPr lang="en-GB" sz="2000" dirty="0">
                <a:latin typeface="Arial" pitchFamily="34" charset="0"/>
                <a:cs typeface="Arial" pitchFamily="34" charset="0"/>
              </a:rPr>
              <a:t>	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	*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gente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= people</a:t>
            </a:r>
          </a:p>
          <a:p>
            <a:r>
              <a:rPr lang="en-GB" sz="2000" dirty="0">
                <a:latin typeface="Arial" pitchFamily="34" charset="0"/>
                <a:cs typeface="Arial" pitchFamily="34" charset="0"/>
              </a:rPr>
              <a:t>	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	* echo de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menos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= I miss</a:t>
            </a:r>
          </a:p>
          <a:p>
            <a:r>
              <a:rPr lang="en-GB" sz="2000" dirty="0">
                <a:latin typeface="Arial" pitchFamily="34" charset="0"/>
                <a:cs typeface="Arial" pitchFamily="34" charset="0"/>
              </a:rPr>
              <a:t>	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	* un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ambiente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= an atmosphere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6143644"/>
            <a:ext cx="8001056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2. ¿</a:t>
            </a:r>
            <a:r>
              <a:rPr lang="en-GB" sz="2400" dirty="0" err="1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Prefieres</a:t>
            </a:r>
            <a:r>
              <a:rPr lang="en-GB" sz="2400" dirty="0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alojarte</a:t>
            </a:r>
            <a:r>
              <a:rPr lang="en-GB" sz="2400" dirty="0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en un hotel o en un camping?</a:t>
            </a:r>
            <a:endParaRPr lang="en-GB" sz="2400" dirty="0">
              <a:solidFill>
                <a:schemeClr val="accent4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2857496"/>
            <a:ext cx="500066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1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85918" y="2500306"/>
            <a:ext cx="6000792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u="sng" dirty="0" smtClean="0">
                <a:solidFill>
                  <a:schemeClr val="accent4">
                    <a:lumMod val="10000"/>
                  </a:schemeClr>
                </a:solidFill>
              </a:rPr>
              <a:t>El </a:t>
            </a:r>
            <a:r>
              <a:rPr lang="en-GB" sz="2400" b="1" u="sng" dirty="0" err="1" smtClean="0">
                <a:solidFill>
                  <a:schemeClr val="accent4">
                    <a:lumMod val="10000"/>
                  </a:schemeClr>
                </a:solidFill>
              </a:rPr>
              <a:t>alojamiento</a:t>
            </a:r>
            <a:r>
              <a:rPr lang="en-GB" sz="2400" b="1" u="sng" dirty="0" smtClean="0">
                <a:solidFill>
                  <a:schemeClr val="accent4">
                    <a:lumMod val="10000"/>
                  </a:schemeClr>
                </a:solidFill>
              </a:rPr>
              <a:t> - </a:t>
            </a:r>
            <a:r>
              <a:rPr lang="en-GB" sz="2400" b="1" u="sng" dirty="0" err="1" smtClean="0">
                <a:solidFill>
                  <a:schemeClr val="accent4">
                    <a:lumMod val="10000"/>
                  </a:schemeClr>
                </a:solidFill>
              </a:rPr>
              <a:t>accomodation</a:t>
            </a:r>
            <a:endParaRPr lang="en-GB" sz="2400" b="1" u="sng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571481"/>
            <a:ext cx="8810169" cy="50475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¿Prefieres alojarte en un hotel o un camping? ¿Por qué?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26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s-ES" sz="2800" dirty="0" smtClean="0"/>
              <a:t>¿Qué piensas de alojarte en un camping? </a:t>
            </a:r>
            <a:r>
              <a:rPr lang="en-GB" sz="2800" dirty="0" smtClean="0"/>
              <a:t>¿</a:t>
            </a:r>
            <a:r>
              <a:rPr lang="en-GB" sz="2800" dirty="0" err="1" smtClean="0"/>
              <a:t>Por</a:t>
            </a:r>
            <a:r>
              <a:rPr lang="en-GB" sz="2800" dirty="0" smtClean="0"/>
              <a:t> </a:t>
            </a:r>
            <a:r>
              <a:rPr lang="en-GB" sz="2800" dirty="0" err="1" smtClean="0"/>
              <a:t>qué</a:t>
            </a:r>
            <a:r>
              <a:rPr lang="en-GB" sz="2800" dirty="0" smtClean="0"/>
              <a:t>?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s-ES" sz="2800" dirty="0" smtClean="0"/>
              <a:t>¿Qué piensas de alojarte en un albergue juvenil? </a:t>
            </a:r>
            <a:r>
              <a:rPr lang="en-GB" sz="2800" dirty="0" smtClean="0"/>
              <a:t>¿</a:t>
            </a:r>
            <a:r>
              <a:rPr lang="en-GB" sz="2800" dirty="0" err="1" smtClean="0"/>
              <a:t>Por</a:t>
            </a:r>
            <a:r>
              <a:rPr lang="en-GB" sz="2800" dirty="0" smtClean="0"/>
              <a:t> </a:t>
            </a:r>
            <a:r>
              <a:rPr lang="en-GB" sz="2800" dirty="0" err="1" smtClean="0"/>
              <a:t>qué</a:t>
            </a:r>
            <a:r>
              <a:rPr lang="en-GB" sz="2800" dirty="0" smtClean="0"/>
              <a:t>?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s-ES" sz="2800" dirty="0" smtClean="0"/>
              <a:t>¿Qué opinas de alojarte en un hotel? </a:t>
            </a:r>
            <a:r>
              <a:rPr lang="en-GB" sz="2800" dirty="0" smtClean="0"/>
              <a:t>¿</a:t>
            </a:r>
            <a:r>
              <a:rPr lang="en-GB" sz="2800" dirty="0" err="1" smtClean="0"/>
              <a:t>Por</a:t>
            </a:r>
            <a:r>
              <a:rPr lang="en-GB" sz="2800" dirty="0" smtClean="0"/>
              <a:t> </a:t>
            </a:r>
            <a:r>
              <a:rPr lang="en-GB" sz="2800" dirty="0" err="1" smtClean="0"/>
              <a:t>qué</a:t>
            </a:r>
            <a:r>
              <a:rPr lang="en-GB" sz="2800" dirty="0" smtClean="0"/>
              <a:t>?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s-ES" sz="2800" dirty="0" smtClean="0"/>
              <a:t>¿Adónde fuiste de vacaciones el año pasado?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s-ES" sz="2800" dirty="0" smtClean="0"/>
              <a:t>¿Cómo viajaste para tus vacaciones el año pasado?</a:t>
            </a:r>
            <a:endParaRPr lang="es-ES" sz="26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333375"/>
            <a:ext cx="6400800" cy="792163"/>
          </a:xfrm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GB" sz="4000">
                <a:latin typeface="Comic Sans MS" pitchFamily="66" charset="0"/>
              </a:rPr>
              <a:t>Objetivos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50825" y="1557338"/>
            <a:ext cx="849788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14350" indent="-514350">
              <a:buAutoNum type="arabicParenR"/>
            </a:pPr>
            <a:r>
              <a:rPr lang="en-GB" sz="2800" dirty="0" smtClean="0">
                <a:latin typeface="Comic Sans MS" pitchFamily="66" charset="0"/>
              </a:rPr>
              <a:t>to revise details about the </a:t>
            </a:r>
            <a:r>
              <a:rPr lang="en-GB" sz="2800" dirty="0" err="1" smtClean="0">
                <a:latin typeface="Comic Sans MS" pitchFamily="66" charset="0"/>
              </a:rPr>
              <a:t>preterite</a:t>
            </a:r>
            <a:endParaRPr lang="en-GB" sz="2800" b="1" dirty="0">
              <a:latin typeface="Comic Sans MS" pitchFamily="66" charset="0"/>
            </a:endParaRPr>
          </a:p>
          <a:p>
            <a:r>
              <a:rPr lang="en-GB" sz="2800" dirty="0">
                <a:latin typeface="Comic Sans MS" pitchFamily="66" charset="0"/>
              </a:rPr>
              <a:t>2) to </a:t>
            </a:r>
            <a:r>
              <a:rPr lang="en-GB" sz="2800" dirty="0" smtClean="0">
                <a:latin typeface="Comic Sans MS" pitchFamily="66" charset="0"/>
              </a:rPr>
              <a:t>learn how to book a hotel</a:t>
            </a:r>
            <a:endParaRPr lang="en-GB" sz="2800" dirty="0">
              <a:latin typeface="Comic Sans MS" pitchFamily="66" charset="0"/>
            </a:endParaRPr>
          </a:p>
          <a:p>
            <a:r>
              <a:rPr lang="en-GB" sz="2800" dirty="0">
                <a:latin typeface="Comic Sans MS" pitchFamily="66" charset="0"/>
              </a:rPr>
              <a:t>3) </a:t>
            </a:r>
            <a:r>
              <a:rPr lang="en-GB" sz="2800" dirty="0" smtClean="0">
                <a:latin typeface="Comic Sans MS" pitchFamily="66" charset="0"/>
              </a:rPr>
              <a:t>To listen to a description of people booking into a </a:t>
            </a:r>
            <a:r>
              <a:rPr lang="en-GB" sz="2800" dirty="0" smtClean="0">
                <a:latin typeface="Comic Sans MS" pitchFamily="66" charset="0"/>
              </a:rPr>
              <a:t>hotel</a:t>
            </a:r>
            <a:endParaRPr lang="en-GB" sz="2800" dirty="0" smtClean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omic Sans MS" pitchFamily="66" charset="0"/>
              </a:rPr>
              <a:t>En el hotel….</a:t>
            </a:r>
            <a:endParaRPr lang="en-GB" dirty="0">
              <a:latin typeface="Comic Sans MS" pitchFamily="66" charset="0"/>
            </a:endParaRPr>
          </a:p>
        </p:txBody>
      </p:sp>
      <p:pic>
        <p:nvPicPr>
          <p:cNvPr id="276492" name="Picture 12" descr="j038342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268538" y="2205038"/>
            <a:ext cx="3232156" cy="3386830"/>
          </a:xfrm>
          <a:noFill/>
          <a:ln/>
        </p:spPr>
      </p:pic>
      <p:sp>
        <p:nvSpPr>
          <p:cNvPr id="276496" name="AutoShape 16"/>
          <p:cNvSpPr>
            <a:spLocks noChangeArrowheads="1"/>
          </p:cNvSpPr>
          <p:nvPr/>
        </p:nvSpPr>
        <p:spPr bwMode="auto">
          <a:xfrm>
            <a:off x="6264275" y="1989138"/>
            <a:ext cx="2879725" cy="1223962"/>
          </a:xfrm>
          <a:prstGeom prst="wedgeRoundRectCallout">
            <a:avLst>
              <a:gd name="adj1" fmla="val -105898"/>
              <a:gd name="adj2" fmla="val 67898"/>
              <a:gd name="adj3" fmla="val 16667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en-GB" sz="2400" b="1" dirty="0" smtClean="0">
                <a:solidFill>
                  <a:srgbClr val="000000"/>
                </a:solidFill>
                <a:latin typeface="Comic Sans MS" pitchFamily="66" charset="0"/>
              </a:rPr>
              <a:t>No, lo </a:t>
            </a:r>
            <a:r>
              <a:rPr lang="en-GB" sz="2400" b="1" dirty="0" err="1" smtClean="0">
                <a:solidFill>
                  <a:srgbClr val="000000"/>
                </a:solidFill>
                <a:latin typeface="Comic Sans MS" pitchFamily="66" charset="0"/>
              </a:rPr>
              <a:t>siento</a:t>
            </a:r>
            <a:r>
              <a:rPr lang="en-GB" sz="2400" b="1" dirty="0" smtClean="0">
                <a:solidFill>
                  <a:srgbClr val="000000"/>
                </a:solidFill>
                <a:latin typeface="Comic Sans MS" pitchFamily="66" charset="0"/>
              </a:rPr>
              <a:t>, </a:t>
            </a:r>
            <a:r>
              <a:rPr lang="en-GB" sz="2400" b="1" dirty="0" err="1" smtClean="0">
                <a:solidFill>
                  <a:srgbClr val="000000"/>
                </a:solidFill>
                <a:latin typeface="Comic Sans MS" pitchFamily="66" charset="0"/>
              </a:rPr>
              <a:t>est</a:t>
            </a:r>
            <a:r>
              <a:rPr lang="en-GB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á</a:t>
            </a:r>
            <a:r>
              <a:rPr lang="en-GB" sz="24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completo</a:t>
            </a:r>
            <a:endParaRPr lang="en-GB" sz="24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76497" name="AutoShape 17"/>
          <p:cNvSpPr>
            <a:spLocks noChangeArrowheads="1"/>
          </p:cNvSpPr>
          <p:nvPr/>
        </p:nvSpPr>
        <p:spPr bwMode="auto">
          <a:xfrm>
            <a:off x="6264275" y="4652963"/>
            <a:ext cx="2879725" cy="720725"/>
          </a:xfrm>
          <a:prstGeom prst="wedgeRoundRectCallout">
            <a:avLst>
              <a:gd name="adj1" fmla="val -103528"/>
              <a:gd name="adj2" fmla="val -211894"/>
              <a:gd name="adj3" fmla="val 16667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en-GB" sz="2400" b="1" dirty="0" smtClean="0">
                <a:solidFill>
                  <a:srgbClr val="000000"/>
                </a:solidFill>
                <a:latin typeface="Comic Sans MS" pitchFamily="66" charset="0"/>
              </a:rPr>
              <a:t>Claro </a:t>
            </a:r>
            <a:r>
              <a:rPr lang="en-GB" sz="2400" b="1" dirty="0" err="1" smtClean="0">
                <a:solidFill>
                  <a:srgbClr val="000000"/>
                </a:solidFill>
                <a:latin typeface="Comic Sans MS" pitchFamily="66" charset="0"/>
              </a:rPr>
              <a:t>que</a:t>
            </a:r>
            <a:r>
              <a:rPr lang="en-GB" sz="24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400" b="1" dirty="0" err="1" smtClean="0">
                <a:solidFill>
                  <a:srgbClr val="000000"/>
                </a:solidFill>
                <a:latin typeface="Comic Sans MS" pitchFamily="66" charset="0"/>
              </a:rPr>
              <a:t>s</a:t>
            </a:r>
            <a:r>
              <a:rPr lang="en-GB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í</a:t>
            </a:r>
            <a:endParaRPr lang="en-GB" sz="24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76498" name="AutoShape 18"/>
          <p:cNvSpPr>
            <a:spLocks noChangeArrowheads="1"/>
          </p:cNvSpPr>
          <p:nvPr/>
        </p:nvSpPr>
        <p:spPr bwMode="auto">
          <a:xfrm>
            <a:off x="179388" y="1484313"/>
            <a:ext cx="6840537" cy="503237"/>
          </a:xfrm>
          <a:prstGeom prst="wedgeRoundRectCallout">
            <a:avLst>
              <a:gd name="adj1" fmla="val 454"/>
              <a:gd name="adj2" fmla="val 293847"/>
              <a:gd name="adj3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en-GB" sz="2200" b="1" dirty="0" smtClean="0">
                <a:solidFill>
                  <a:srgbClr val="000000"/>
                </a:solidFill>
                <a:latin typeface="Arial"/>
                <a:cs typeface="Arial"/>
              </a:rPr>
              <a:t>¿</a:t>
            </a:r>
            <a:r>
              <a:rPr lang="en-GB" sz="2200" b="1" dirty="0" err="1" smtClean="0">
                <a:solidFill>
                  <a:srgbClr val="000000"/>
                </a:solidFill>
                <a:latin typeface="Comic Sans MS" pitchFamily="66" charset="0"/>
              </a:rPr>
              <a:t>Tienes</a:t>
            </a:r>
            <a:r>
              <a:rPr lang="en-GB" sz="22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200" b="1" dirty="0" err="1" smtClean="0">
                <a:solidFill>
                  <a:srgbClr val="000000"/>
                </a:solidFill>
                <a:latin typeface="Comic Sans MS" pitchFamily="66" charset="0"/>
              </a:rPr>
              <a:t>una</a:t>
            </a:r>
            <a:r>
              <a:rPr lang="en-GB" sz="22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200" b="1" dirty="0" err="1" smtClean="0">
                <a:solidFill>
                  <a:srgbClr val="000000"/>
                </a:solidFill>
                <a:latin typeface="Comic Sans MS" pitchFamily="66" charset="0"/>
              </a:rPr>
              <a:t>habitaci</a:t>
            </a:r>
            <a:r>
              <a:rPr lang="en-GB" sz="2200" b="1" dirty="0" err="1" smtClean="0">
                <a:solidFill>
                  <a:srgbClr val="000000"/>
                </a:solidFill>
                <a:latin typeface="Arial"/>
                <a:cs typeface="Arial"/>
              </a:rPr>
              <a:t>ón</a:t>
            </a:r>
            <a:r>
              <a:rPr lang="en-GB" sz="22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b="1" dirty="0" err="1" smtClean="0">
                <a:solidFill>
                  <a:srgbClr val="000000"/>
                </a:solidFill>
                <a:latin typeface="Arial"/>
                <a:cs typeface="Arial"/>
              </a:rPr>
              <a:t>libre</a:t>
            </a:r>
            <a:r>
              <a:rPr lang="en-GB" sz="2200" b="1" dirty="0" smtClean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en-GB" sz="2200" b="1" dirty="0" err="1" smtClean="0">
                <a:solidFill>
                  <a:srgbClr val="000000"/>
                </a:solidFill>
                <a:latin typeface="Arial"/>
                <a:cs typeface="Arial"/>
              </a:rPr>
              <a:t>por</a:t>
            </a:r>
            <a:r>
              <a:rPr lang="en-GB" sz="22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b="1" dirty="0" err="1" smtClean="0">
                <a:solidFill>
                  <a:srgbClr val="000000"/>
                </a:solidFill>
                <a:latin typeface="Arial"/>
                <a:cs typeface="Arial"/>
              </a:rPr>
              <a:t>favor</a:t>
            </a:r>
            <a:r>
              <a:rPr lang="en-GB" sz="2200" b="1" dirty="0" smtClean="0">
                <a:solidFill>
                  <a:srgbClr val="000000"/>
                </a:solidFill>
                <a:latin typeface="Comic Sans MS" pitchFamily="66" charset="0"/>
              </a:rPr>
              <a:t>?</a:t>
            </a:r>
            <a:endParaRPr lang="en-GB" sz="22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9" name="Rounded Rectangular Callout 8"/>
          <p:cNvSpPr/>
          <p:nvPr/>
        </p:nvSpPr>
        <p:spPr bwMode="auto">
          <a:xfrm>
            <a:off x="2428860" y="5572140"/>
            <a:ext cx="5643602" cy="785818"/>
          </a:xfrm>
          <a:prstGeom prst="wedgeRoundRectCallout">
            <a:avLst>
              <a:gd name="adj1" fmla="val -34335"/>
              <a:gd name="adj2" fmla="val -230170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3174" y="5715016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rgbClr val="000000"/>
                </a:solidFill>
                <a:latin typeface="+mj-lt"/>
              </a:rPr>
              <a:t>Quiero</a:t>
            </a:r>
            <a:r>
              <a:rPr lang="en-GB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dirty="0" err="1" smtClean="0">
                <a:solidFill>
                  <a:srgbClr val="000000"/>
                </a:solidFill>
                <a:latin typeface="+mj-lt"/>
              </a:rPr>
              <a:t>reservar</a:t>
            </a:r>
            <a:r>
              <a:rPr lang="en-GB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dirty="0" err="1" smtClean="0">
                <a:solidFill>
                  <a:srgbClr val="000000"/>
                </a:solidFill>
                <a:latin typeface="+mj-lt"/>
              </a:rPr>
              <a:t>una</a:t>
            </a:r>
            <a:r>
              <a:rPr lang="en-GB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dirty="0" err="1" smtClean="0">
                <a:solidFill>
                  <a:srgbClr val="000000"/>
                </a:solidFill>
                <a:latin typeface="+mj-lt"/>
              </a:rPr>
              <a:t>habitación</a:t>
            </a:r>
            <a:endParaRPr lang="en-GB" sz="2400" dirty="0">
              <a:solidFill>
                <a:srgbClr val="00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76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6" grpId="0" animBg="1"/>
      <p:bldP spid="276497" grpId="0" animBg="1"/>
      <p:bldP spid="27649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556" name="Picture 4" descr="j038342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0825" y="188913"/>
            <a:ext cx="1687513" cy="1819275"/>
          </a:xfrm>
          <a:noFill/>
          <a:ln/>
        </p:spPr>
      </p:pic>
      <p:sp>
        <p:nvSpPr>
          <p:cNvPr id="279558" name="AutoShape 6"/>
          <p:cNvSpPr>
            <a:spLocks noChangeArrowheads="1"/>
          </p:cNvSpPr>
          <p:nvPr/>
        </p:nvSpPr>
        <p:spPr bwMode="auto">
          <a:xfrm>
            <a:off x="1476375" y="188913"/>
            <a:ext cx="7488238" cy="576262"/>
          </a:xfrm>
          <a:prstGeom prst="wedgeRoundRectCallout">
            <a:avLst>
              <a:gd name="adj1" fmla="val -54199"/>
              <a:gd name="adj2" fmla="val 117769"/>
              <a:gd name="adj3" fmla="val 16667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en-GB" sz="2400" b="1" dirty="0" smtClean="0">
                <a:solidFill>
                  <a:srgbClr val="000000"/>
                </a:solidFill>
                <a:latin typeface="Arial"/>
                <a:cs typeface="Arial"/>
              </a:rPr>
              <a:t>¿</a:t>
            </a:r>
            <a:r>
              <a:rPr lang="en-GB" sz="2400" b="1" dirty="0" err="1" smtClean="0">
                <a:solidFill>
                  <a:srgbClr val="000000"/>
                </a:solidFill>
                <a:latin typeface="Comic Sans MS" pitchFamily="66" charset="0"/>
              </a:rPr>
              <a:t>Qu</a:t>
            </a:r>
            <a:r>
              <a:rPr lang="en-GB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é</a:t>
            </a:r>
            <a:r>
              <a:rPr lang="en-GB" sz="24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tipo</a:t>
            </a:r>
            <a:r>
              <a:rPr lang="en-GB" sz="2400" b="1" dirty="0" smtClean="0">
                <a:solidFill>
                  <a:srgbClr val="000000"/>
                </a:solidFill>
                <a:latin typeface="Arial"/>
                <a:cs typeface="Arial"/>
              </a:rPr>
              <a:t> de </a:t>
            </a:r>
            <a:r>
              <a:rPr lang="en-GB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habitación</a:t>
            </a:r>
            <a:r>
              <a:rPr lang="en-GB" sz="24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quieres</a:t>
            </a:r>
            <a:r>
              <a:rPr lang="en-GB" sz="2400" b="1" dirty="0" smtClean="0">
                <a:solidFill>
                  <a:srgbClr val="000000"/>
                </a:solidFill>
                <a:latin typeface="Comic Sans MS" pitchFamily="66" charset="0"/>
              </a:rPr>
              <a:t>?</a:t>
            </a:r>
            <a:endParaRPr lang="en-GB" sz="24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79560" name="AutoShape 8"/>
          <p:cNvSpPr>
            <a:spLocks noChangeArrowheads="1"/>
          </p:cNvSpPr>
          <p:nvPr/>
        </p:nvSpPr>
        <p:spPr bwMode="auto">
          <a:xfrm>
            <a:off x="250825" y="2133600"/>
            <a:ext cx="8893175" cy="4103688"/>
          </a:xfrm>
          <a:prstGeom prst="wedgeRoundRectCallout">
            <a:avLst>
              <a:gd name="adj1" fmla="val -40787"/>
              <a:gd name="adj2" fmla="val -79245"/>
              <a:gd name="adj3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1" hangingPunct="1"/>
            <a:r>
              <a:rPr lang="en-GB" sz="2400" b="1" dirty="0" err="1" smtClean="0">
                <a:solidFill>
                  <a:srgbClr val="000000"/>
                </a:solidFill>
                <a:latin typeface="Comic Sans MS" pitchFamily="66" charset="0"/>
              </a:rPr>
              <a:t>Quiero</a:t>
            </a:r>
            <a:r>
              <a:rPr lang="en-GB" sz="2400" b="1" dirty="0" smtClean="0">
                <a:solidFill>
                  <a:srgbClr val="000000"/>
                </a:solidFill>
                <a:latin typeface="Comic Sans MS" pitchFamily="66" charset="0"/>
              </a:rPr>
              <a:t>…</a:t>
            </a:r>
            <a:endParaRPr lang="en-GB" sz="24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279591" name="Picture 39" descr="j020756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6143636" y="2928934"/>
            <a:ext cx="1939925" cy="752475"/>
          </a:xfrm>
          <a:noFill/>
          <a:ln/>
        </p:spPr>
      </p:pic>
      <p:pic>
        <p:nvPicPr>
          <p:cNvPr id="279594" name="Picture 42" descr="j020752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43213" y="2852738"/>
            <a:ext cx="1081087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9596" name="Picture 44" descr="j0207528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684213" y="2852738"/>
            <a:ext cx="1008062" cy="938212"/>
          </a:xfrm>
          <a:ln/>
        </p:spPr>
      </p:pic>
      <p:pic>
        <p:nvPicPr>
          <p:cNvPr id="279598" name="Picture 46" descr="j0207528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3286116" y="2928934"/>
            <a:ext cx="1295400" cy="758825"/>
          </a:xfrm>
          <a:ln/>
        </p:spPr>
      </p:pic>
      <p:sp>
        <p:nvSpPr>
          <p:cNvPr id="279601" name="Text Box 49"/>
          <p:cNvSpPr txBox="1">
            <a:spLocks noChangeArrowheads="1"/>
          </p:cNvSpPr>
          <p:nvPr/>
        </p:nvSpPr>
        <p:spPr bwMode="auto">
          <a:xfrm>
            <a:off x="395288" y="3933825"/>
            <a:ext cx="18732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b="1" dirty="0" err="1" smtClean="0">
                <a:solidFill>
                  <a:srgbClr val="000000"/>
                </a:solidFill>
                <a:latin typeface="Comic Sans MS" pitchFamily="66" charset="0"/>
              </a:rPr>
              <a:t>Una</a:t>
            </a:r>
            <a:r>
              <a:rPr lang="en-GB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habitaci</a:t>
            </a:r>
            <a:r>
              <a:rPr lang="en-GB" sz="2000" b="1" dirty="0" err="1" smtClean="0">
                <a:solidFill>
                  <a:srgbClr val="000000"/>
                </a:solidFill>
                <a:latin typeface="Arial"/>
                <a:cs typeface="Arial"/>
              </a:rPr>
              <a:t>ón</a:t>
            </a:r>
            <a:r>
              <a:rPr lang="en-GB" b="1" dirty="0" smtClean="0">
                <a:solidFill>
                  <a:srgbClr val="000000"/>
                </a:solidFill>
                <a:latin typeface="Arial"/>
                <a:cs typeface="Arial"/>
              </a:rPr>
              <a:t>  con </a:t>
            </a:r>
            <a:r>
              <a:rPr lang="en-GB" b="1" dirty="0" err="1" smtClean="0">
                <a:solidFill>
                  <a:srgbClr val="000000"/>
                </a:solidFill>
                <a:latin typeface="Arial"/>
                <a:cs typeface="Arial"/>
              </a:rPr>
              <a:t>una</a:t>
            </a:r>
            <a:r>
              <a:rPr lang="en-GB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b="1" dirty="0" err="1" smtClean="0">
                <a:solidFill>
                  <a:srgbClr val="000000"/>
                </a:solidFill>
                <a:latin typeface="Arial"/>
                <a:cs typeface="Arial"/>
              </a:rPr>
              <a:t>cama</a:t>
            </a:r>
            <a:endParaRPr lang="en-GB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79602" name="Text Box 50"/>
          <p:cNvSpPr txBox="1">
            <a:spLocks noChangeArrowheads="1"/>
          </p:cNvSpPr>
          <p:nvPr/>
        </p:nvSpPr>
        <p:spPr bwMode="auto">
          <a:xfrm>
            <a:off x="3141654" y="4006846"/>
            <a:ext cx="2016125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Una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habitaci</a:t>
            </a:r>
            <a:r>
              <a:rPr lang="en-GB" sz="2000" b="1" dirty="0" err="1" smtClean="0">
                <a:solidFill>
                  <a:srgbClr val="000000"/>
                </a:solidFill>
                <a:latin typeface="Arial"/>
                <a:cs typeface="Arial"/>
              </a:rPr>
              <a:t>ón</a:t>
            </a:r>
            <a:r>
              <a:rPr lang="en-GB" sz="20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Arial"/>
                <a:cs typeface="Arial"/>
              </a:rPr>
              <a:t>para</a:t>
            </a:r>
            <a:r>
              <a:rPr lang="en-GB" sz="2000" b="1" dirty="0" smtClean="0">
                <a:solidFill>
                  <a:srgbClr val="000000"/>
                </a:solidFill>
                <a:latin typeface="Arial"/>
                <a:cs typeface="Arial"/>
              </a:rPr>
              <a:t> dos personas con dos camas</a:t>
            </a:r>
            <a:endParaRPr lang="en-GB" sz="20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79603" name="Text Box 51"/>
          <p:cNvSpPr txBox="1">
            <a:spLocks noChangeArrowheads="1"/>
          </p:cNvSpPr>
          <p:nvPr/>
        </p:nvSpPr>
        <p:spPr bwMode="auto">
          <a:xfrm>
            <a:off x="6288098" y="4151309"/>
            <a:ext cx="18732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Una</a:t>
            </a: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habitaci</a:t>
            </a:r>
            <a:r>
              <a:rPr lang="en-GB" sz="2000" b="1" dirty="0" err="1" smtClean="0">
                <a:solidFill>
                  <a:srgbClr val="000000"/>
                </a:solidFill>
                <a:latin typeface="Arial"/>
                <a:cs typeface="Arial"/>
              </a:rPr>
              <a:t>ón</a:t>
            </a:r>
            <a:r>
              <a:rPr lang="en-GB" sz="20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Arial"/>
                <a:cs typeface="Arial"/>
              </a:rPr>
              <a:t>doble</a:t>
            </a:r>
            <a:endParaRPr lang="en-GB" sz="20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60" grpId="0" animBg="1"/>
      <p:bldP spid="279601" grpId="0"/>
      <p:bldP spid="279602" grpId="0"/>
      <p:bldP spid="27960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770" name="Picture 2" descr="j038342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0825" y="188913"/>
            <a:ext cx="1687513" cy="1819275"/>
          </a:xfrm>
          <a:noFill/>
          <a:ln/>
        </p:spPr>
      </p:pic>
      <p:sp>
        <p:nvSpPr>
          <p:cNvPr id="288771" name="AutoShape 3"/>
          <p:cNvSpPr>
            <a:spLocks noChangeArrowheads="1"/>
          </p:cNvSpPr>
          <p:nvPr/>
        </p:nvSpPr>
        <p:spPr bwMode="auto">
          <a:xfrm>
            <a:off x="1476375" y="188913"/>
            <a:ext cx="7488238" cy="576262"/>
          </a:xfrm>
          <a:prstGeom prst="wedgeRoundRectCallout">
            <a:avLst>
              <a:gd name="adj1" fmla="val -53796"/>
              <a:gd name="adj2" fmla="val 47245"/>
              <a:gd name="adj3" fmla="val 16667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en-GB" sz="2400" b="1" dirty="0" smtClean="0">
                <a:solidFill>
                  <a:srgbClr val="000000"/>
                </a:solidFill>
                <a:latin typeface="Arial"/>
                <a:cs typeface="Arial"/>
              </a:rPr>
              <a:t>¿</a:t>
            </a:r>
            <a:r>
              <a:rPr lang="en-GB" sz="2400" b="1" dirty="0" err="1" smtClean="0">
                <a:solidFill>
                  <a:srgbClr val="000000"/>
                </a:solidFill>
                <a:latin typeface="Comic Sans MS" pitchFamily="66" charset="0"/>
              </a:rPr>
              <a:t>Qu</a:t>
            </a:r>
            <a:r>
              <a:rPr lang="en-GB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é</a:t>
            </a:r>
            <a:r>
              <a:rPr lang="en-GB" sz="24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tipo</a:t>
            </a:r>
            <a:r>
              <a:rPr lang="en-GB" sz="2400" b="1" dirty="0" smtClean="0">
                <a:solidFill>
                  <a:srgbClr val="000000"/>
                </a:solidFill>
                <a:latin typeface="Arial"/>
                <a:cs typeface="Arial"/>
              </a:rPr>
              <a:t> de </a:t>
            </a:r>
            <a:r>
              <a:rPr lang="en-GB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habitación</a:t>
            </a:r>
            <a:r>
              <a:rPr lang="en-GB" sz="24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quieres</a:t>
            </a:r>
            <a:r>
              <a:rPr lang="en-GB" sz="2400" b="1" dirty="0" smtClean="0">
                <a:solidFill>
                  <a:srgbClr val="000000"/>
                </a:solidFill>
                <a:latin typeface="Comic Sans MS" pitchFamily="66" charset="0"/>
              </a:rPr>
              <a:t>?</a:t>
            </a:r>
            <a:endParaRPr lang="en-GB" sz="24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88772" name="AutoShape 4"/>
          <p:cNvSpPr>
            <a:spLocks noChangeArrowheads="1"/>
          </p:cNvSpPr>
          <p:nvPr/>
        </p:nvSpPr>
        <p:spPr bwMode="auto">
          <a:xfrm>
            <a:off x="250825" y="2708275"/>
            <a:ext cx="8713788" cy="2951163"/>
          </a:xfrm>
          <a:prstGeom prst="wedgeRoundRectCallout">
            <a:avLst>
              <a:gd name="adj1" fmla="val -40597"/>
              <a:gd name="adj2" fmla="val -110139"/>
              <a:gd name="adj3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1" hangingPunct="1"/>
            <a:r>
              <a:rPr lang="en-GB" sz="2400" b="1" dirty="0" err="1" smtClean="0">
                <a:solidFill>
                  <a:srgbClr val="000000"/>
                </a:solidFill>
                <a:latin typeface="Comic Sans MS" pitchFamily="66" charset="0"/>
              </a:rPr>
              <a:t>Quiero</a:t>
            </a:r>
            <a:r>
              <a:rPr lang="en-GB" sz="24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400" b="1" dirty="0" err="1" smtClean="0">
                <a:solidFill>
                  <a:srgbClr val="000000"/>
                </a:solidFill>
                <a:latin typeface="Comic Sans MS" pitchFamily="66" charset="0"/>
              </a:rPr>
              <a:t>una</a:t>
            </a:r>
            <a:r>
              <a:rPr lang="en-GB" sz="24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400" b="1" dirty="0" err="1" smtClean="0">
                <a:solidFill>
                  <a:srgbClr val="000000"/>
                </a:solidFill>
                <a:latin typeface="Comic Sans MS" pitchFamily="66" charset="0"/>
              </a:rPr>
              <a:t>habitaci</a:t>
            </a:r>
            <a:r>
              <a:rPr lang="en-GB" sz="2400" b="1" dirty="0" err="1" smtClean="0">
                <a:solidFill>
                  <a:srgbClr val="000000"/>
                </a:solidFill>
                <a:latin typeface="Comic Sans MS"/>
              </a:rPr>
              <a:t>ón</a:t>
            </a:r>
            <a:r>
              <a:rPr lang="en-GB" sz="2400" b="1" dirty="0" smtClean="0">
                <a:solidFill>
                  <a:srgbClr val="000000"/>
                </a:solidFill>
                <a:latin typeface="Comic Sans MS"/>
              </a:rPr>
              <a:t>...con...</a:t>
            </a:r>
            <a:endParaRPr lang="en-GB" sz="24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88779" name="Text Box 11"/>
          <p:cNvSpPr txBox="1">
            <a:spLocks noChangeArrowheads="1"/>
          </p:cNvSpPr>
          <p:nvPr/>
        </p:nvSpPr>
        <p:spPr bwMode="auto">
          <a:xfrm>
            <a:off x="611188" y="4581525"/>
            <a:ext cx="1873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ducha</a:t>
            </a:r>
            <a:endParaRPr lang="en-GB" sz="20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88780" name="Text Box 12"/>
          <p:cNvSpPr txBox="1">
            <a:spLocks noChangeArrowheads="1"/>
          </p:cNvSpPr>
          <p:nvPr/>
        </p:nvSpPr>
        <p:spPr bwMode="auto">
          <a:xfrm>
            <a:off x="1763713" y="4581525"/>
            <a:ext cx="20161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baño</a:t>
            </a:r>
            <a:endParaRPr lang="en-GB" sz="20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88781" name="Text Box 13"/>
          <p:cNvSpPr txBox="1">
            <a:spLocks noChangeArrowheads="1"/>
          </p:cNvSpPr>
          <p:nvPr/>
        </p:nvSpPr>
        <p:spPr bwMode="auto">
          <a:xfrm>
            <a:off x="3924300" y="4508500"/>
            <a:ext cx="1873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aseo</a:t>
            </a:r>
            <a:endParaRPr lang="en-GB" sz="20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288784" name="Picture 16" descr="BD00045_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539750" y="3357563"/>
            <a:ext cx="1008063" cy="966787"/>
          </a:xfrm>
        </p:spPr>
      </p:pic>
      <p:pic>
        <p:nvPicPr>
          <p:cNvPr id="288786" name="Picture 18" descr="HH01602_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2195513" y="3429000"/>
            <a:ext cx="1081087" cy="904875"/>
          </a:xfrm>
        </p:spPr>
      </p:pic>
      <p:pic>
        <p:nvPicPr>
          <p:cNvPr id="288788" name="Picture 20" descr="HH01534_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/>
          <a:srcRect/>
          <a:stretch>
            <a:fillRect/>
          </a:stretch>
        </p:blipFill>
        <p:spPr>
          <a:xfrm>
            <a:off x="4356100" y="3429000"/>
            <a:ext cx="750888" cy="862013"/>
          </a:xfrm>
        </p:spPr>
      </p:pic>
      <p:pic>
        <p:nvPicPr>
          <p:cNvPr id="288789" name="Picture 21" descr="BD09187_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95963" y="3284538"/>
            <a:ext cx="1095375" cy="1141412"/>
          </a:xfrm>
          <a:prstGeom prst="rect">
            <a:avLst/>
          </a:prstGeom>
          <a:noFill/>
        </p:spPr>
      </p:pic>
      <p:sp>
        <p:nvSpPr>
          <p:cNvPr id="288790" name="Text Box 22"/>
          <p:cNvSpPr txBox="1">
            <a:spLocks noChangeArrowheads="1"/>
          </p:cNvSpPr>
          <p:nvPr/>
        </p:nvSpPr>
        <p:spPr bwMode="auto">
          <a:xfrm>
            <a:off x="5867400" y="4581525"/>
            <a:ext cx="1873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balcón</a:t>
            </a:r>
            <a:endParaRPr lang="en-GB" sz="20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88792" name="Text Box 24"/>
          <p:cNvSpPr txBox="1">
            <a:spLocks noChangeArrowheads="1"/>
          </p:cNvSpPr>
          <p:nvPr/>
        </p:nvSpPr>
        <p:spPr bwMode="auto">
          <a:xfrm>
            <a:off x="7270750" y="4652963"/>
            <a:ext cx="18732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000" b="1" dirty="0" smtClean="0">
                <a:solidFill>
                  <a:srgbClr val="000000"/>
                </a:solidFill>
                <a:latin typeface="Comic Sans MS" pitchFamily="66" charset="0"/>
              </a:rPr>
              <a:t>vistas del mar</a:t>
            </a:r>
            <a:endParaRPr lang="en-GB" sz="20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288793" name="Picture 25" descr="j0303361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24750" y="3357563"/>
            <a:ext cx="1152525" cy="1101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9" grpId="0"/>
      <p:bldP spid="288780" grpId="0"/>
      <p:bldP spid="288781" grpId="0"/>
      <p:bldP spid="288790" grpId="0"/>
      <p:bldP spid="28879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AutoShape 3"/>
          <p:cNvSpPr>
            <a:spLocks noChangeArrowheads="1"/>
          </p:cNvSpPr>
          <p:nvPr/>
        </p:nvSpPr>
        <p:spPr bwMode="auto">
          <a:xfrm>
            <a:off x="1476375" y="188913"/>
            <a:ext cx="7488238" cy="576262"/>
          </a:xfrm>
          <a:prstGeom prst="wedgeRoundRectCallout">
            <a:avLst>
              <a:gd name="adj1" fmla="val -56125"/>
              <a:gd name="adj2" fmla="val 14463"/>
              <a:gd name="adj3" fmla="val 16667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en-GB" sz="2400" b="1" dirty="0" smtClean="0">
                <a:solidFill>
                  <a:srgbClr val="000000"/>
                </a:solidFill>
                <a:latin typeface="Arial"/>
                <a:cs typeface="Arial"/>
              </a:rPr>
              <a:t>¿</a:t>
            </a:r>
            <a:r>
              <a:rPr lang="en-GB" sz="2400" b="1" dirty="0" err="1" smtClean="0">
                <a:solidFill>
                  <a:srgbClr val="000000"/>
                </a:solidFill>
                <a:latin typeface="Comic Sans MS" pitchFamily="66" charset="0"/>
              </a:rPr>
              <a:t>Qu</a:t>
            </a:r>
            <a:r>
              <a:rPr lang="en-GB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é</a:t>
            </a:r>
            <a:r>
              <a:rPr lang="en-GB" sz="24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tipo</a:t>
            </a:r>
            <a:r>
              <a:rPr lang="en-GB" sz="2400" b="1" dirty="0" smtClean="0">
                <a:solidFill>
                  <a:srgbClr val="000000"/>
                </a:solidFill>
                <a:latin typeface="Arial"/>
                <a:cs typeface="Arial"/>
              </a:rPr>
              <a:t> de </a:t>
            </a:r>
            <a:r>
              <a:rPr lang="en-GB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habitación</a:t>
            </a:r>
            <a:r>
              <a:rPr lang="en-GB" sz="24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quieres</a:t>
            </a:r>
            <a:r>
              <a:rPr lang="en-GB" sz="2400" b="1" dirty="0" smtClean="0">
                <a:solidFill>
                  <a:srgbClr val="000000"/>
                </a:solidFill>
                <a:latin typeface="Comic Sans MS" pitchFamily="66" charset="0"/>
              </a:rPr>
              <a:t>?</a:t>
            </a:r>
            <a:endParaRPr lang="en-GB" sz="24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89883" name="Group 91"/>
          <p:cNvGraphicFramePr>
            <a:graphicFrameLocks noGrp="1"/>
          </p:cNvGraphicFramePr>
          <p:nvPr>
            <p:ph sz="half" idx="2"/>
          </p:nvPr>
        </p:nvGraphicFramePr>
        <p:xfrm>
          <a:off x="539750" y="1196975"/>
          <a:ext cx="8280400" cy="5120640"/>
        </p:xfrm>
        <a:graphic>
          <a:graphicData uri="http://schemas.openxmlformats.org/drawingml/2006/table">
            <a:tbl>
              <a:tblPr/>
              <a:tblGrid>
                <a:gridCol w="2073275"/>
                <a:gridCol w="3398838"/>
                <a:gridCol w="1081087"/>
                <a:gridCol w="1727200"/>
              </a:tblGrid>
              <a:tr h="5111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Quiero</a:t>
                      </a: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0" marR="0" marT="0" marB="0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GB" sz="2200" b="1" dirty="0" err="1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una</a:t>
                      </a:r>
                      <a:r>
                        <a:rPr lang="en-GB" sz="22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en-GB" sz="2200" b="1" dirty="0" err="1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habitaci</a:t>
                      </a:r>
                      <a:r>
                        <a:rPr lang="en-GB" sz="2200" b="1" dirty="0" err="1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ón</a:t>
                      </a:r>
                      <a:r>
                        <a:rPr lang="en-GB" sz="2200" b="1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 con </a:t>
                      </a:r>
                      <a:r>
                        <a:rPr lang="en-GB" sz="2200" b="1" dirty="0" err="1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una</a:t>
                      </a:r>
                      <a:r>
                        <a:rPr lang="en-GB" sz="2200" b="1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en-GB" sz="2200" b="1" dirty="0" err="1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cama</a:t>
                      </a:r>
                      <a:endParaRPr lang="en-GB" sz="2200" b="1" dirty="0" smtClean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n-GB" sz="2200" b="1" dirty="0" err="1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una</a:t>
                      </a:r>
                      <a:r>
                        <a:rPr lang="en-GB" sz="22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en-GB" sz="2200" b="1" dirty="0" err="1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habitaci</a:t>
                      </a:r>
                      <a:r>
                        <a:rPr lang="en-GB" sz="2200" b="1" dirty="0" err="1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ón</a:t>
                      </a:r>
                      <a:r>
                        <a:rPr lang="en-GB" sz="2200" b="1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 con dos camas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/>
                        <a:cs typeface="Arial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n-GB" sz="2200" b="1" dirty="0" err="1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una</a:t>
                      </a:r>
                      <a:r>
                        <a:rPr lang="en-GB" sz="22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en-GB" sz="2200" b="1" dirty="0" err="1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habitaci</a:t>
                      </a:r>
                      <a:r>
                        <a:rPr lang="en-GB" sz="2200" b="1" dirty="0" err="1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ón</a:t>
                      </a:r>
                      <a:r>
                        <a:rPr lang="en-GB" sz="2200" b="1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en-GB" sz="2200" b="1" dirty="0" err="1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doble</a:t>
                      </a:r>
                      <a:endParaRPr kumimoji="0" lang="en-GB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con</a:t>
                      </a: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</a:rPr>
                        <a:t>ducha</a:t>
                      </a: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</a:rPr>
                        <a:t>ba</a:t>
                      </a: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/>
                          <a:cs typeface="Arial"/>
                        </a:rPr>
                        <a:t>ño</a:t>
                      </a: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</a:rPr>
                        <a:t>aseo</a:t>
                      </a: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</a:rPr>
                        <a:t>balcón</a:t>
                      </a: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</a:rPr>
                        <a:t>vistas del mar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0" marR="0" marT="0" marB="0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844" name="Picture 4" descr="j038342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0825" y="260350"/>
            <a:ext cx="1687513" cy="1819275"/>
          </a:xfrm>
          <a:noFill/>
          <a:ln/>
        </p:spPr>
      </p:pic>
      <p:sp>
        <p:nvSpPr>
          <p:cNvPr id="291846" name="AutoShape 6"/>
          <p:cNvSpPr>
            <a:spLocks noChangeArrowheads="1"/>
          </p:cNvSpPr>
          <p:nvPr/>
        </p:nvSpPr>
        <p:spPr bwMode="auto">
          <a:xfrm>
            <a:off x="3563938" y="404813"/>
            <a:ext cx="4392612" cy="1008062"/>
          </a:xfrm>
          <a:prstGeom prst="wedgeRoundRectCallout">
            <a:avLst>
              <a:gd name="adj1" fmla="val -93801"/>
              <a:gd name="adj2" fmla="val 8741"/>
              <a:gd name="adj3" fmla="val 16667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en-GB" sz="2400" b="1" dirty="0" smtClean="0">
                <a:solidFill>
                  <a:srgbClr val="000000"/>
                </a:solidFill>
                <a:latin typeface="Comic Sans MS" pitchFamily="66" charset="0"/>
              </a:rPr>
              <a:t>¿Para </a:t>
            </a:r>
            <a:r>
              <a:rPr lang="en-GB" sz="2400" b="1" dirty="0" err="1" smtClean="0">
                <a:solidFill>
                  <a:srgbClr val="000000"/>
                </a:solidFill>
                <a:latin typeface="Comic Sans MS" pitchFamily="66" charset="0"/>
              </a:rPr>
              <a:t>cuántas</a:t>
            </a:r>
            <a:r>
              <a:rPr lang="en-GB" sz="24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400" b="1" dirty="0" err="1" smtClean="0">
                <a:solidFill>
                  <a:srgbClr val="000000"/>
                </a:solidFill>
                <a:latin typeface="Comic Sans MS" pitchFamily="66" charset="0"/>
              </a:rPr>
              <a:t>noches</a:t>
            </a:r>
            <a:r>
              <a:rPr lang="en-GB" sz="2400" b="1" dirty="0" smtClean="0">
                <a:solidFill>
                  <a:srgbClr val="000000"/>
                </a:solidFill>
                <a:latin typeface="Comic Sans MS" pitchFamily="66" charset="0"/>
              </a:rPr>
              <a:t>?</a:t>
            </a:r>
            <a:endParaRPr lang="en-GB" sz="24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91847" name="AutoShape 7"/>
          <p:cNvSpPr>
            <a:spLocks noChangeArrowheads="1"/>
          </p:cNvSpPr>
          <p:nvPr/>
        </p:nvSpPr>
        <p:spPr bwMode="auto">
          <a:xfrm>
            <a:off x="754063" y="2420938"/>
            <a:ext cx="8389937" cy="2592387"/>
          </a:xfrm>
          <a:prstGeom prst="wedgeRoundRectCallout">
            <a:avLst>
              <a:gd name="adj1" fmla="val -44097"/>
              <a:gd name="adj2" fmla="val -104625"/>
              <a:gd name="adj3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1" hangingPunct="1"/>
            <a:r>
              <a:rPr lang="en-GB" sz="2400" b="1" dirty="0" smtClean="0">
                <a:solidFill>
                  <a:srgbClr val="000000"/>
                </a:solidFill>
                <a:latin typeface="Comic Sans MS" pitchFamily="66" charset="0"/>
              </a:rPr>
              <a:t>Para...</a:t>
            </a:r>
            <a:endParaRPr lang="en-GB" sz="24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91851" name="Text Box 11"/>
          <p:cNvSpPr txBox="1">
            <a:spLocks noChangeArrowheads="1"/>
          </p:cNvSpPr>
          <p:nvPr/>
        </p:nvSpPr>
        <p:spPr bwMode="auto">
          <a:xfrm>
            <a:off x="1187450" y="3500438"/>
            <a:ext cx="10810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800" b="1">
                <a:solidFill>
                  <a:srgbClr val="000000"/>
                </a:solidFill>
                <a:latin typeface="Verdana" pitchFamily="34" charset="0"/>
              </a:rPr>
              <a:t>X 1 </a:t>
            </a:r>
          </a:p>
        </p:txBody>
      </p:sp>
      <p:sp>
        <p:nvSpPr>
          <p:cNvPr id="291858" name="Text Box 18"/>
          <p:cNvSpPr txBox="1">
            <a:spLocks noChangeArrowheads="1"/>
          </p:cNvSpPr>
          <p:nvPr/>
        </p:nvSpPr>
        <p:spPr bwMode="auto">
          <a:xfrm>
            <a:off x="3563938" y="3429000"/>
            <a:ext cx="1079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800" b="1">
                <a:solidFill>
                  <a:srgbClr val="000000"/>
                </a:solidFill>
                <a:latin typeface="Verdana" pitchFamily="34" charset="0"/>
              </a:rPr>
              <a:t>X 3 </a:t>
            </a:r>
          </a:p>
        </p:txBody>
      </p:sp>
      <p:sp>
        <p:nvSpPr>
          <p:cNvPr id="291859" name="Text Box 19"/>
          <p:cNvSpPr txBox="1">
            <a:spLocks noChangeArrowheads="1"/>
          </p:cNvSpPr>
          <p:nvPr/>
        </p:nvSpPr>
        <p:spPr bwMode="auto">
          <a:xfrm>
            <a:off x="5940425" y="3429000"/>
            <a:ext cx="1079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800" b="1">
                <a:solidFill>
                  <a:srgbClr val="000000"/>
                </a:solidFill>
                <a:latin typeface="Verdana" pitchFamily="34" charset="0"/>
              </a:rPr>
              <a:t>X 7 </a:t>
            </a:r>
          </a:p>
        </p:txBody>
      </p:sp>
      <p:pic>
        <p:nvPicPr>
          <p:cNvPr id="291866" name="Picture 26" descr="j0283270"/>
          <p:cNvPicPr>
            <a:picLocks noGrp="1" noChangeAspect="1" noChangeArrowheads="1" noCrop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6948488" y="3284538"/>
            <a:ext cx="923925" cy="695325"/>
          </a:xfrm>
          <a:noFill/>
          <a:ln/>
        </p:spPr>
      </p:pic>
      <p:pic>
        <p:nvPicPr>
          <p:cNvPr id="291870" name="Picture 30" descr="j0283270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2051050" y="3357563"/>
            <a:ext cx="923925" cy="695325"/>
          </a:xfrm>
          <a:noFill/>
          <a:ln/>
        </p:spPr>
      </p:pic>
      <p:pic>
        <p:nvPicPr>
          <p:cNvPr id="291872" name="Picture 32" descr="j0283270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500563" y="3284538"/>
            <a:ext cx="923925" cy="6953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010" name="Picture 2" descr="j038342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333375"/>
            <a:ext cx="1687513" cy="1819275"/>
          </a:xfrm>
          <a:noFill/>
          <a:ln/>
        </p:spPr>
      </p:pic>
      <p:sp>
        <p:nvSpPr>
          <p:cNvPr id="299012" name="AutoShape 4"/>
          <p:cNvSpPr>
            <a:spLocks noChangeArrowheads="1"/>
          </p:cNvSpPr>
          <p:nvPr/>
        </p:nvSpPr>
        <p:spPr bwMode="auto">
          <a:xfrm>
            <a:off x="323850" y="1773238"/>
            <a:ext cx="6105538" cy="4751387"/>
          </a:xfrm>
          <a:prstGeom prst="wedgeRoundRectCallout">
            <a:avLst>
              <a:gd name="adj1" fmla="val -34903"/>
              <a:gd name="adj2" fmla="val -68843"/>
              <a:gd name="adj3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1" hangingPunct="1"/>
            <a:r>
              <a:rPr lang="en-GB" sz="2400" b="1" dirty="0" smtClean="0">
                <a:solidFill>
                  <a:srgbClr val="000000"/>
                </a:solidFill>
                <a:latin typeface="Comic Sans MS" pitchFamily="66" charset="0"/>
              </a:rPr>
              <a:t>¿Hay…?</a:t>
            </a:r>
            <a:endParaRPr lang="en-GB" sz="24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299030" name="Picture 22" descr="SY01504_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539750" y="2492375"/>
            <a:ext cx="1187450" cy="1198563"/>
          </a:xfrm>
          <a:noFill/>
          <a:ln/>
        </p:spPr>
      </p:pic>
      <p:pic>
        <p:nvPicPr>
          <p:cNvPr id="299033" name="Picture 25" descr="BD00041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2500306"/>
            <a:ext cx="1225550" cy="1174750"/>
          </a:xfrm>
          <a:prstGeom prst="rect">
            <a:avLst/>
          </a:prstGeom>
          <a:noFill/>
        </p:spPr>
      </p:pic>
      <p:pic>
        <p:nvPicPr>
          <p:cNvPr id="299035" name="Picture 27" descr="BD05406_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/>
          <a:srcRect/>
          <a:stretch>
            <a:fillRect/>
          </a:stretch>
        </p:blipFill>
        <p:spPr>
          <a:xfrm>
            <a:off x="611188" y="4652963"/>
            <a:ext cx="1152525" cy="1117600"/>
          </a:xfrm>
          <a:ln/>
        </p:spPr>
      </p:pic>
      <p:pic>
        <p:nvPicPr>
          <p:cNvPr id="299037" name="Picture 29" descr="w0x3wgvm[1]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7"/>
          <a:srcRect/>
          <a:stretch>
            <a:fillRect/>
          </a:stretch>
        </p:blipFill>
        <p:spPr>
          <a:xfrm>
            <a:off x="4216396" y="4660894"/>
            <a:ext cx="1081087" cy="1042987"/>
          </a:xfrm>
          <a:noFill/>
          <a:ln/>
        </p:spPr>
      </p:pic>
      <p:sp>
        <p:nvSpPr>
          <p:cNvPr id="299038" name="Text Box 30"/>
          <p:cNvSpPr txBox="1">
            <a:spLocks noChangeArrowheads="1"/>
          </p:cNvSpPr>
          <p:nvPr/>
        </p:nvSpPr>
        <p:spPr bwMode="auto">
          <a:xfrm>
            <a:off x="539750" y="3933825"/>
            <a:ext cx="23177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000" b="1" dirty="0">
                <a:solidFill>
                  <a:srgbClr val="000000"/>
                </a:solidFill>
                <a:latin typeface="Comic Sans MS" pitchFamily="66" charset="0"/>
              </a:rPr>
              <a:t>Un </a:t>
            </a:r>
            <a:r>
              <a:rPr lang="en-GB" sz="2000" b="1" dirty="0" err="1" smtClean="0">
                <a:solidFill>
                  <a:srgbClr val="000000"/>
                </a:solidFill>
                <a:latin typeface="Comic Sans MS" pitchFamily="66" charset="0"/>
              </a:rPr>
              <a:t>aparcamiento</a:t>
            </a:r>
            <a:endParaRPr lang="en-GB" sz="20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99040" name="Text Box 32"/>
          <p:cNvSpPr txBox="1">
            <a:spLocks noChangeArrowheads="1"/>
          </p:cNvSpPr>
          <p:nvPr/>
        </p:nvSpPr>
        <p:spPr bwMode="auto">
          <a:xfrm>
            <a:off x="3713158" y="3941756"/>
            <a:ext cx="18716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b="1" dirty="0">
                <a:solidFill>
                  <a:srgbClr val="000000"/>
                </a:solidFill>
                <a:latin typeface="Comic Sans MS" pitchFamily="66" charset="0"/>
              </a:rPr>
              <a:t>Un </a:t>
            </a:r>
            <a:r>
              <a:rPr lang="en-GB" b="1" dirty="0" err="1" smtClean="0">
                <a:solidFill>
                  <a:srgbClr val="000000"/>
                </a:solidFill>
                <a:latin typeface="Comic Sans MS" pitchFamily="66" charset="0"/>
              </a:rPr>
              <a:t>restaurante</a:t>
            </a:r>
            <a:endParaRPr lang="en-GB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99042" name="Text Box 34"/>
          <p:cNvSpPr txBox="1">
            <a:spLocks noChangeArrowheads="1"/>
          </p:cNvSpPr>
          <p:nvPr/>
        </p:nvSpPr>
        <p:spPr bwMode="auto">
          <a:xfrm>
            <a:off x="395288" y="5949950"/>
            <a:ext cx="187166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200" b="1" dirty="0" err="1" smtClean="0">
                <a:solidFill>
                  <a:srgbClr val="000000"/>
                </a:solidFill>
                <a:latin typeface="Comic Sans MS" pitchFamily="66" charset="0"/>
              </a:rPr>
              <a:t>Una</a:t>
            </a:r>
            <a:r>
              <a:rPr lang="en-GB" sz="22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200" b="1" dirty="0" err="1" smtClean="0">
                <a:solidFill>
                  <a:srgbClr val="000000"/>
                </a:solidFill>
                <a:latin typeface="Comic Sans MS" pitchFamily="66" charset="0"/>
              </a:rPr>
              <a:t>piscina</a:t>
            </a:r>
            <a:endParaRPr lang="en-GB" sz="22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99043" name="Text Box 35"/>
          <p:cNvSpPr txBox="1">
            <a:spLocks noChangeArrowheads="1"/>
          </p:cNvSpPr>
          <p:nvPr/>
        </p:nvSpPr>
        <p:spPr bwMode="auto">
          <a:xfrm>
            <a:off x="3784596" y="5957881"/>
            <a:ext cx="1871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b="1" dirty="0">
                <a:solidFill>
                  <a:srgbClr val="000000"/>
                </a:solidFill>
                <a:latin typeface="Comic Sans MS" pitchFamily="66" charset="0"/>
              </a:rPr>
              <a:t>Un </a:t>
            </a:r>
            <a:r>
              <a:rPr lang="en-GB" b="1" dirty="0" err="1" smtClean="0">
                <a:solidFill>
                  <a:srgbClr val="000000"/>
                </a:solidFill>
                <a:latin typeface="Comic Sans MS" pitchFamily="66" charset="0"/>
              </a:rPr>
              <a:t>ascensor</a:t>
            </a:r>
            <a:endParaRPr lang="en-GB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99044" name="AutoShape 36"/>
          <p:cNvSpPr>
            <a:spLocks noChangeArrowheads="1"/>
          </p:cNvSpPr>
          <p:nvPr/>
        </p:nvSpPr>
        <p:spPr bwMode="auto">
          <a:xfrm>
            <a:off x="5148263" y="404813"/>
            <a:ext cx="2879725" cy="647700"/>
          </a:xfrm>
          <a:prstGeom prst="wedgeRoundRectCallout">
            <a:avLst>
              <a:gd name="adj1" fmla="val -178060"/>
              <a:gd name="adj2" fmla="val 16176"/>
              <a:gd name="adj3" fmla="val 16667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en-GB" sz="2400" b="1" dirty="0" smtClean="0">
                <a:solidFill>
                  <a:srgbClr val="000000"/>
                </a:solidFill>
                <a:latin typeface="Comic Sans MS" pitchFamily="66" charset="0"/>
              </a:rPr>
              <a:t>No, lo </a:t>
            </a:r>
            <a:r>
              <a:rPr lang="en-GB" sz="2400" b="1" dirty="0" err="1" smtClean="0">
                <a:solidFill>
                  <a:srgbClr val="000000"/>
                </a:solidFill>
                <a:latin typeface="Comic Sans MS" pitchFamily="66" charset="0"/>
              </a:rPr>
              <a:t>siento</a:t>
            </a:r>
            <a:r>
              <a:rPr lang="en-GB" sz="2400" b="1" dirty="0" smtClean="0">
                <a:solidFill>
                  <a:srgbClr val="000000"/>
                </a:solidFill>
                <a:latin typeface="Comic Sans MS" pitchFamily="66" charset="0"/>
              </a:rPr>
              <a:t>…</a:t>
            </a:r>
            <a:endParaRPr lang="en-GB" sz="24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99045" name="AutoShape 37"/>
          <p:cNvSpPr>
            <a:spLocks noChangeArrowheads="1"/>
          </p:cNvSpPr>
          <p:nvPr/>
        </p:nvSpPr>
        <p:spPr bwMode="auto">
          <a:xfrm>
            <a:off x="5364163" y="1557338"/>
            <a:ext cx="2879725" cy="647700"/>
          </a:xfrm>
          <a:prstGeom prst="wedgeRoundRectCallout">
            <a:avLst>
              <a:gd name="adj1" fmla="val -178060"/>
              <a:gd name="adj2" fmla="val -128431"/>
              <a:gd name="adj3" fmla="val 16667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en-GB" sz="2400" b="1" dirty="0" smtClean="0">
                <a:solidFill>
                  <a:srgbClr val="000000"/>
                </a:solidFill>
                <a:latin typeface="Comic Sans MS" pitchFamily="66" charset="0"/>
              </a:rPr>
              <a:t>Claro </a:t>
            </a:r>
            <a:r>
              <a:rPr lang="en-GB" sz="2400" b="1" dirty="0" err="1" smtClean="0">
                <a:solidFill>
                  <a:srgbClr val="000000"/>
                </a:solidFill>
                <a:latin typeface="Comic Sans MS" pitchFamily="66" charset="0"/>
              </a:rPr>
              <a:t>que</a:t>
            </a:r>
            <a:r>
              <a:rPr lang="en-GB" sz="2400" b="1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sz="2400" b="1" dirty="0" err="1" smtClean="0">
                <a:solidFill>
                  <a:srgbClr val="000000"/>
                </a:solidFill>
                <a:latin typeface="Comic Sans MS" pitchFamily="66" charset="0"/>
              </a:rPr>
              <a:t>sí</a:t>
            </a:r>
            <a:r>
              <a:rPr lang="en-GB" sz="2400" b="1" dirty="0" smtClean="0">
                <a:solidFill>
                  <a:srgbClr val="000000"/>
                </a:solidFill>
                <a:latin typeface="Comic Sans MS" pitchFamily="66" charset="0"/>
              </a:rPr>
              <a:t>…</a:t>
            </a:r>
            <a:endParaRPr lang="en-GB" sz="24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038" grpId="0"/>
      <p:bldP spid="299040" grpId="0"/>
      <p:bldP spid="299042" grpId="0"/>
      <p:bldP spid="2990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j03834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23850" y="333375"/>
            <a:ext cx="1687513" cy="1819275"/>
          </a:xfrm>
          <a:prstGeom prst="rect">
            <a:avLst/>
          </a:prstGeom>
          <a:noFill/>
          <a:ln/>
        </p:spPr>
      </p:pic>
      <p:sp>
        <p:nvSpPr>
          <p:cNvPr id="3" name="Rounded Rectangular Callout 2"/>
          <p:cNvSpPr/>
          <p:nvPr/>
        </p:nvSpPr>
        <p:spPr bwMode="auto">
          <a:xfrm>
            <a:off x="1500166" y="2428868"/>
            <a:ext cx="6072230" cy="1785950"/>
          </a:xfrm>
          <a:prstGeom prst="wedgeRoundRectCallout">
            <a:avLst>
              <a:gd name="adj1" fmla="val -54307"/>
              <a:gd name="adj2" fmla="val -72179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Rounded Rectangular Callout 3"/>
          <p:cNvSpPr/>
          <p:nvPr/>
        </p:nvSpPr>
        <p:spPr bwMode="auto">
          <a:xfrm>
            <a:off x="1785918" y="500042"/>
            <a:ext cx="6429420" cy="714380"/>
          </a:xfrm>
          <a:prstGeom prst="wedgeRoundRectCallout">
            <a:avLst>
              <a:gd name="adj1" fmla="val -49708"/>
              <a:gd name="adj2" fmla="val 93530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1670" y="642918"/>
            <a:ext cx="5715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/>
              </a:rPr>
              <a:t>¿</a:t>
            </a:r>
            <a:r>
              <a:rPr lang="en-GB" sz="2400" dirty="0" smtClean="0">
                <a:latin typeface="+mj-lt"/>
              </a:rPr>
              <a:t>En media </a:t>
            </a:r>
            <a:r>
              <a:rPr lang="en-GB" sz="2400" dirty="0" err="1" smtClean="0">
                <a:latin typeface="+mj-lt"/>
              </a:rPr>
              <a:t>pensión</a:t>
            </a:r>
            <a:r>
              <a:rPr lang="en-GB" sz="2400" dirty="0" smtClean="0">
                <a:latin typeface="+mj-lt"/>
              </a:rPr>
              <a:t> o </a:t>
            </a:r>
            <a:r>
              <a:rPr lang="en-GB" sz="2400" dirty="0" err="1" smtClean="0">
                <a:latin typeface="+mj-lt"/>
              </a:rPr>
              <a:t>pensión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completa</a:t>
            </a:r>
            <a:r>
              <a:rPr lang="en-GB" sz="2400" dirty="0" smtClean="0">
                <a:latin typeface="+mj-lt"/>
              </a:rPr>
              <a:t>?</a:t>
            </a:r>
            <a:endParaRPr lang="en-GB" sz="24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8794" y="2714620"/>
            <a:ext cx="5072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rgbClr val="000000"/>
                </a:solidFill>
                <a:latin typeface="+mj-lt"/>
              </a:rPr>
              <a:t>Necesito</a:t>
            </a:r>
            <a:r>
              <a:rPr lang="en-GB" sz="2400" dirty="0" smtClean="0">
                <a:solidFill>
                  <a:srgbClr val="000000"/>
                </a:solidFill>
                <a:latin typeface="+mj-lt"/>
              </a:rPr>
              <a:t> el </a:t>
            </a:r>
            <a:r>
              <a:rPr lang="en-GB" sz="2400" dirty="0" err="1" smtClean="0">
                <a:solidFill>
                  <a:srgbClr val="000000"/>
                </a:solidFill>
                <a:latin typeface="+mj-lt"/>
              </a:rPr>
              <a:t>desayuno</a:t>
            </a:r>
            <a:r>
              <a:rPr lang="en-GB" sz="2400" dirty="0" smtClean="0">
                <a:solidFill>
                  <a:srgbClr val="000000"/>
                </a:solidFill>
                <a:latin typeface="+mj-lt"/>
              </a:rPr>
              <a:t> y </a:t>
            </a:r>
            <a:r>
              <a:rPr lang="en-GB" sz="2400" dirty="0" err="1" smtClean="0">
                <a:solidFill>
                  <a:srgbClr val="000000"/>
                </a:solidFill>
                <a:latin typeface="+mj-lt"/>
              </a:rPr>
              <a:t>voy</a:t>
            </a:r>
            <a:r>
              <a:rPr lang="en-GB" sz="2400" dirty="0" smtClean="0">
                <a:solidFill>
                  <a:srgbClr val="000000"/>
                </a:solidFill>
                <a:latin typeface="+mj-lt"/>
              </a:rPr>
              <a:t> a comer en </a:t>
            </a:r>
            <a:r>
              <a:rPr lang="en-GB" sz="2400" dirty="0" err="1" smtClean="0">
                <a:solidFill>
                  <a:srgbClr val="000000"/>
                </a:solidFill>
                <a:latin typeface="+mj-lt"/>
              </a:rPr>
              <a:t>restaurantes</a:t>
            </a:r>
            <a:r>
              <a:rPr lang="en-GB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dirty="0" err="1" smtClean="0">
                <a:solidFill>
                  <a:srgbClr val="000000"/>
                </a:solidFill>
                <a:latin typeface="+mj-lt"/>
              </a:rPr>
              <a:t>para</a:t>
            </a:r>
            <a:r>
              <a:rPr lang="en-GB" sz="2400" dirty="0" smtClean="0">
                <a:solidFill>
                  <a:srgbClr val="000000"/>
                </a:solidFill>
                <a:latin typeface="+mj-lt"/>
              </a:rPr>
              <a:t> la </a:t>
            </a:r>
            <a:r>
              <a:rPr lang="en-GB" sz="2400" dirty="0" err="1" smtClean="0">
                <a:solidFill>
                  <a:srgbClr val="000000"/>
                </a:solidFill>
                <a:latin typeface="+mj-lt"/>
              </a:rPr>
              <a:t>cena</a:t>
            </a:r>
            <a:r>
              <a:rPr lang="en-GB" sz="2400" dirty="0" smtClean="0">
                <a:solidFill>
                  <a:srgbClr val="000000"/>
                </a:solidFill>
                <a:latin typeface="+mj-lt"/>
              </a:rPr>
              <a:t>, </a:t>
            </a:r>
            <a:r>
              <a:rPr lang="en-GB" sz="2400" dirty="0" err="1" smtClean="0">
                <a:solidFill>
                  <a:srgbClr val="000000"/>
                </a:solidFill>
                <a:latin typeface="+mj-lt"/>
              </a:rPr>
              <a:t>así</a:t>
            </a:r>
            <a:r>
              <a:rPr lang="en-GB" sz="2400" dirty="0" smtClean="0">
                <a:solidFill>
                  <a:srgbClr val="000000"/>
                </a:solidFill>
                <a:latin typeface="+mj-lt"/>
              </a:rPr>
              <a:t> media </a:t>
            </a:r>
            <a:r>
              <a:rPr lang="en-GB" sz="2400" dirty="0" err="1" smtClean="0">
                <a:solidFill>
                  <a:srgbClr val="000000"/>
                </a:solidFill>
                <a:latin typeface="+mj-lt"/>
              </a:rPr>
              <a:t>pensión</a:t>
            </a:r>
            <a:r>
              <a:rPr lang="en-GB" sz="2400" dirty="0" smtClean="0">
                <a:solidFill>
                  <a:srgbClr val="000000"/>
                </a:solidFill>
                <a:latin typeface="+mj-lt"/>
              </a:rPr>
              <a:t>, </a:t>
            </a:r>
            <a:r>
              <a:rPr lang="en-GB" sz="2400" dirty="0" err="1" smtClean="0">
                <a:solidFill>
                  <a:srgbClr val="000000"/>
                </a:solidFill>
                <a:latin typeface="+mj-lt"/>
              </a:rPr>
              <a:t>por</a:t>
            </a:r>
            <a:r>
              <a:rPr lang="en-GB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dirty="0" err="1" smtClean="0">
                <a:solidFill>
                  <a:srgbClr val="000000"/>
                </a:solidFill>
                <a:latin typeface="+mj-lt"/>
              </a:rPr>
              <a:t>favor</a:t>
            </a:r>
            <a:endParaRPr lang="en-GB" sz="2400" dirty="0">
              <a:solidFill>
                <a:srgbClr val="00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e">
  <a:themeElements>
    <a:clrScheme name="Globe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Globe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2360</TotalTime>
  <Words>639</Words>
  <Application>Microsoft Office PowerPoint</Application>
  <PresentationFormat>On-screen Show (4:3)</PresentationFormat>
  <Paragraphs>171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Globe</vt:lpstr>
      <vt:lpstr>Slide 1</vt:lpstr>
      <vt:lpstr>Slide 2</vt:lpstr>
      <vt:lpstr>En el hotel….</vt:lpstr>
      <vt:lpstr>Slide 4</vt:lpstr>
      <vt:lpstr>Slide 5</vt:lpstr>
      <vt:lpstr>Slide 6</vt:lpstr>
      <vt:lpstr>Slide 7</vt:lpstr>
      <vt:lpstr>Slide 8</vt:lpstr>
      <vt:lpstr>Slide 9</vt:lpstr>
      <vt:lpstr>Slide 10</vt:lpstr>
      <vt:lpstr>Escucha...</vt:lpstr>
      <vt:lpstr>Pon el dialogo en orden</vt:lpstr>
      <vt:lpstr>Así...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Trouvez l’intrus….</dc:title>
  <dc:creator>Laure S</dc:creator>
  <cp:lastModifiedBy>Chris</cp:lastModifiedBy>
  <cp:revision>14</cp:revision>
  <cp:lastPrinted>1601-01-01T00:00:00Z</cp:lastPrinted>
  <dcterms:created xsi:type="dcterms:W3CDTF">2003-10-12T11:00:26Z</dcterms:created>
  <dcterms:modified xsi:type="dcterms:W3CDTF">2009-05-18T20:02:12Z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</Properties>
</file>